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65" r:id="rId3"/>
    <p:sldId id="297" r:id="rId4"/>
    <p:sldId id="299" r:id="rId5"/>
    <p:sldId id="308" r:id="rId6"/>
    <p:sldId id="282" r:id="rId7"/>
    <p:sldId id="294" r:id="rId8"/>
    <p:sldId id="283" r:id="rId9"/>
    <p:sldId id="305" r:id="rId10"/>
    <p:sldId id="284" r:id="rId11"/>
    <p:sldId id="288" r:id="rId12"/>
    <p:sldId id="289" r:id="rId13"/>
    <p:sldId id="309" r:id="rId14"/>
    <p:sldId id="290" r:id="rId15"/>
    <p:sldId id="269" r:id="rId16"/>
    <p:sldId id="272" r:id="rId17"/>
    <p:sldId id="270" r:id="rId18"/>
    <p:sldId id="273" r:id="rId19"/>
    <p:sldId id="307" r:id="rId20"/>
    <p:sldId id="291" r:id="rId21"/>
    <p:sldId id="279" r:id="rId22"/>
    <p:sldId id="281" r:id="rId23"/>
    <p:sldId id="286" r:id="rId24"/>
    <p:sldId id="292" r:id="rId25"/>
    <p:sldId id="296" r:id="rId26"/>
    <p:sldId id="306" r:id="rId27"/>
    <p:sldId id="298" r:id="rId28"/>
    <p:sldId id="300" r:id="rId29"/>
    <p:sldId id="301" r:id="rId30"/>
    <p:sldId id="302" r:id="rId31"/>
    <p:sldId id="304" r:id="rId32"/>
    <p:sldId id="310" r:id="rId3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C5"/>
    <a:srgbClr val="62D0DF"/>
    <a:srgbClr val="EA890C"/>
    <a:srgbClr val="50ADB9"/>
    <a:srgbClr val="DAB7E2"/>
    <a:srgbClr val="FFC999"/>
    <a:srgbClr val="FFB4AA"/>
    <a:srgbClr val="DAC79D"/>
    <a:srgbClr val="006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8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CFA5EB-8C47-3B41-8231-2967036D931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4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medaka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/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plant2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00" y="-7200"/>
            <a:ext cx="9154800" cy="68652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EMBL_EBI_Industry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/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/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413" y="6312750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3" r:id="rId2"/>
    <p:sldLayoutId id="2147483764" r:id="rId3"/>
    <p:sldLayoutId id="2147483766" r:id="rId4"/>
    <p:sldLayoutId id="2147483765" r:id="rId5"/>
    <p:sldLayoutId id="2147483767" r:id="rId6"/>
    <p:sldLayoutId id="2147483768" r:id="rId7"/>
    <p:sldLayoutId id="2147483772" r:id="rId8"/>
    <p:sldLayoutId id="2147483770" r:id="rId9"/>
    <p:sldLayoutId id="2147483771" r:id="rId10"/>
    <p:sldLayoutId id="2147483775" r:id="rId11"/>
    <p:sldLayoutId id="2147483769" r:id="rId12"/>
    <p:sldLayoutId id="2147483774" r:id="rId13"/>
    <p:sldLayoutId id="2147483776" r:id="rId14"/>
    <p:sldLayoutId id="2147483755" r:id="rId15"/>
    <p:sldLayoutId id="2147483756" r:id="rId16"/>
    <p:sldLayoutId id="2147483757" r:id="rId17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tiff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uniprot.org/unirule/UR000083169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533401" y="1040418"/>
            <a:ext cx="7772400" cy="1677843"/>
          </a:xfrm>
        </p:spPr>
        <p:txBody>
          <a:bodyPr/>
          <a:lstStyle/>
          <a:p>
            <a:pPr>
              <a:defRPr/>
            </a:pPr>
            <a:r>
              <a:rPr lang="en-US" dirty="0"/>
              <a:t>Exchanging protein function prediction rules with the community</a:t>
            </a:r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5044440" cy="614363"/>
          </a:xfrm>
        </p:spPr>
        <p:txBody>
          <a:bodyPr/>
          <a:lstStyle/>
          <a:p>
            <a:r>
              <a:rPr lang="en-US" dirty="0">
                <a:latin typeface="HelveticaNeueLT Pro 35 Th" charset="0"/>
                <a:cs typeface="HelveticaNeueLT Pro 35 Th" charset="0"/>
              </a:rPr>
              <a:t>Alexandre Renaux</a:t>
            </a:r>
            <a:br>
              <a:rPr lang="en-US" dirty="0">
                <a:latin typeface="HelveticaNeueLT Pro 35 Th" charset="0"/>
                <a:cs typeface="HelveticaNeueLT Pro 35 Th" charset="0"/>
              </a:rPr>
            </a:br>
            <a:r>
              <a:rPr lang="en-US" dirty="0">
                <a:latin typeface="HelveticaNeueLT Pro 35 Th" charset="0"/>
                <a:cs typeface="HelveticaNeueLT Pro 35 Th" charset="0"/>
              </a:rPr>
              <a:t>Bioinformatics Software Engineer</a:t>
            </a:r>
          </a:p>
          <a:p>
            <a:r>
              <a:rPr lang="en-US" dirty="0" err="1">
                <a:latin typeface="HelveticaNeueLT Pro 35 Th" charset="0"/>
                <a:cs typeface="HelveticaNeueLT Pro 35 Th" charset="0"/>
              </a:rPr>
              <a:t>www.ebi.ac.uk</a:t>
            </a:r>
            <a:endParaRPr lang="en-US" dirty="0">
              <a:latin typeface="HelveticaNeueLT Pro 35 Th" charset="0"/>
              <a:cs typeface="HelveticaNeueLT Pro 35 Th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FF0BFA37-2B3D-1848-9EA9-2FBE47388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279914"/>
            <a:ext cx="6400800" cy="610284"/>
          </a:xfrm>
        </p:spPr>
        <p:txBody>
          <a:bodyPr/>
          <a:lstStyle/>
          <a:p>
            <a:r>
              <a:rPr lang="en-US" dirty="0"/>
              <a:t>The URML format and </a:t>
            </a:r>
            <a:r>
              <a:rPr lang="en-US" dirty="0" err="1"/>
              <a:t>UniFIRE</a:t>
            </a:r>
            <a:r>
              <a:rPr lang="en-US" dirty="0"/>
              <a:t>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794E0-82BA-2A4D-BA17-D130404D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BF2C-4289-6840-8363-6A08332F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UniRule</a:t>
            </a:r>
            <a:r>
              <a:rPr lang="en-US" dirty="0"/>
              <a:t> Taxonomic Constraints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149673-C4DB-D64C-9D14-0EECC2BC6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" r="5308" b="50666"/>
          <a:stretch/>
        </p:blipFill>
        <p:spPr>
          <a:xfrm>
            <a:off x="-251220" y="806335"/>
            <a:ext cx="9801092" cy="5419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438CF7-B40A-0F45-B3E9-6ECE6E9E0182}"/>
              </a:ext>
            </a:extLst>
          </p:cNvPr>
          <p:cNvSpPr txBox="1"/>
          <p:nvPr/>
        </p:nvSpPr>
        <p:spPr>
          <a:xfrm>
            <a:off x="7099069" y="5640771"/>
            <a:ext cx="1970116" cy="507831"/>
          </a:xfrm>
          <a:prstGeom prst="rect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900" dirty="0"/>
              <a:t>∑ </a:t>
            </a:r>
            <a:r>
              <a:rPr lang="en-US" sz="900" dirty="0">
                <a:latin typeface="+mn-lt"/>
              </a:rPr>
              <a:t>rules for all children:       </a:t>
            </a:r>
          </a:p>
          <a:p>
            <a:r>
              <a:rPr lang="en-US" sz="900" dirty="0"/>
              <a:t>  - Collapse criteria:      &lt; </a:t>
            </a:r>
            <a:r>
              <a:rPr lang="en-US" sz="900" dirty="0">
                <a:latin typeface="+mn-lt"/>
              </a:rPr>
              <a:t>50 rules</a:t>
            </a:r>
          </a:p>
          <a:p>
            <a:r>
              <a:rPr lang="en-US" sz="900" dirty="0"/>
              <a:t>  - Stop criteria:            &lt; 100 rules</a:t>
            </a:r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273195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B616-DE03-4345-86A3-2951D371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 Taxonomic Constraints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54BDA-2741-B64A-87CB-44C4E64CB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3" r="5520" b="50424"/>
          <a:stretch/>
        </p:blipFill>
        <p:spPr>
          <a:xfrm>
            <a:off x="-203931" y="831443"/>
            <a:ext cx="9620290" cy="5317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34299F-FA0E-9B4A-B3AF-2949E44F0D73}"/>
              </a:ext>
            </a:extLst>
          </p:cNvPr>
          <p:cNvSpPr txBox="1"/>
          <p:nvPr/>
        </p:nvSpPr>
        <p:spPr>
          <a:xfrm>
            <a:off x="7099069" y="5640771"/>
            <a:ext cx="1970116" cy="507831"/>
          </a:xfrm>
          <a:prstGeom prst="rect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900" dirty="0"/>
              <a:t>∑ </a:t>
            </a:r>
            <a:r>
              <a:rPr lang="en-US" sz="900" dirty="0">
                <a:latin typeface="+mn-lt"/>
              </a:rPr>
              <a:t>rules for all children:       </a:t>
            </a:r>
          </a:p>
          <a:p>
            <a:r>
              <a:rPr lang="en-US" sz="900" dirty="0"/>
              <a:t>  - Collapse criteria:      &lt; </a:t>
            </a:r>
            <a:r>
              <a:rPr lang="en-US" sz="900" dirty="0">
                <a:latin typeface="+mn-lt"/>
              </a:rPr>
              <a:t>50 rules</a:t>
            </a:r>
          </a:p>
          <a:p>
            <a:r>
              <a:rPr lang="en-US" sz="900" dirty="0"/>
              <a:t>  - Stop criteria:            &lt; 100 rules</a:t>
            </a:r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991491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4C59-F315-0E4C-89E1-4FB5BF08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040419"/>
            <a:ext cx="8230455" cy="685718"/>
          </a:xfrm>
        </p:spPr>
        <p:txBody>
          <a:bodyPr/>
          <a:lstStyle/>
          <a:p>
            <a:r>
              <a:rPr lang="en-US" dirty="0"/>
              <a:t>Sharing </a:t>
            </a:r>
            <a:r>
              <a:rPr lang="en-US" dirty="0" err="1"/>
              <a:t>UniProt</a:t>
            </a:r>
            <a:r>
              <a:rPr lang="en-US" dirty="0"/>
              <a:t> rules with the community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91-1C50-9745-9B72-9CA3188F2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C9D38-82B0-D54D-8CD0-B69BBF00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819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6E45-B40F-7148-B038-CAA4B2D6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</a:t>
            </a:r>
            <a:r>
              <a:rPr lang="en-US" dirty="0" err="1"/>
              <a:t>UniProt</a:t>
            </a:r>
            <a:r>
              <a:rPr lang="en-US" dirty="0"/>
              <a:t> rules with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E6A1-AE3B-CB49-AFBA-4699766F3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10" y="1925783"/>
            <a:ext cx="8153400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Exchange format:</a:t>
            </a:r>
          </a:p>
          <a:p>
            <a:pPr lvl="1"/>
            <a:r>
              <a:rPr lang="en-US" dirty="0"/>
              <a:t>Common for </a:t>
            </a:r>
            <a:r>
              <a:rPr lang="en-US" dirty="0" err="1"/>
              <a:t>UniRule</a:t>
            </a:r>
            <a:r>
              <a:rPr lang="en-US" dirty="0"/>
              <a:t>, SAAS, (ARBA, …) rules</a:t>
            </a:r>
          </a:p>
          <a:p>
            <a:pPr lvl="1"/>
            <a:r>
              <a:rPr lang="en-US" dirty="0"/>
              <a:t>Standard: well supported / understood</a:t>
            </a:r>
          </a:p>
          <a:p>
            <a:pPr lvl="1"/>
            <a:r>
              <a:rPr lang="en-US" dirty="0"/>
              <a:t>Exposing all the logic to interpret the rules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Engine:</a:t>
            </a:r>
          </a:p>
          <a:p>
            <a:pPr lvl="1"/>
            <a:r>
              <a:rPr lang="en-US" dirty="0"/>
              <a:t>Able to apply the rules on a set of data</a:t>
            </a:r>
          </a:p>
          <a:p>
            <a:pPr lvl="1"/>
            <a:r>
              <a:rPr lang="en-US" dirty="0"/>
              <a:t>Able to retrieve the inferred annotations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CB9E9-32C6-454A-854D-E97E8F09C561}"/>
              </a:ext>
            </a:extLst>
          </p:cNvPr>
          <p:cNvSpPr txBox="1"/>
          <p:nvPr/>
        </p:nvSpPr>
        <p:spPr>
          <a:xfrm>
            <a:off x="533399" y="1144044"/>
            <a:ext cx="809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components:</a:t>
            </a:r>
          </a:p>
        </p:txBody>
      </p:sp>
    </p:spTree>
    <p:extLst>
      <p:ext uri="{BB962C8B-B14F-4D97-AF65-F5344CB8AC3E}">
        <p14:creationId xmlns:p14="http://schemas.microsoft.com/office/powerpoint/2010/main" val="346467872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3" y="4477167"/>
            <a:ext cx="8022866" cy="1546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UniProt</a:t>
            </a:r>
            <a:r>
              <a:rPr lang="en-US" dirty="0"/>
              <a:t> Rule Markup Language (URML)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9837" y="1066800"/>
            <a:ext cx="844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Calibri" charset="0"/>
                <a:ea typeface="Calibri" charset="0"/>
                <a:cs typeface="Calibri" charset="0"/>
              </a:rPr>
              <a:t>Features: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837" y="3613631"/>
            <a:ext cx="2458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Calibri" charset="0"/>
                <a:ea typeface="Calibri" charset="0"/>
                <a:cs typeface="Calibri" charset="0"/>
              </a:rPr>
              <a:t>General structure: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669148" y="4499294"/>
            <a:ext cx="2521189" cy="19024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87616" y="4482837"/>
            <a:ext cx="2568273" cy="24818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6239" y="4126939"/>
            <a:ext cx="320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Rule Format schema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8658" y="4114971"/>
            <a:ext cx="3206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Fact Model schema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927" y="1684492"/>
            <a:ext cx="894144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Based on XML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Rules as the basic logical unit: (conditions </a:t>
            </a:r>
            <a:r>
              <a:rPr lang="is-IS" sz="2000" dirty="0"/>
              <a:t>→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actions)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Linked to a fact model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Explicit condition querying using fact model class/attributes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Annotations in the form of tuples: (type, value)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450" y="5785470"/>
            <a:ext cx="8185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>
                <a:latin typeface="Calibri" charset="0"/>
                <a:ea typeface="Calibri" charset="0"/>
                <a:cs typeface="Calibri" charset="0"/>
              </a:rPr>
              <a:t>One </a:t>
            </a:r>
            <a:r>
              <a:rPr lang="en-US" sz="1100" u="sng" dirty="0" err="1">
                <a:latin typeface="Calibri" charset="0"/>
                <a:ea typeface="Calibri" charset="0"/>
                <a:cs typeface="Calibri" charset="0"/>
              </a:rPr>
              <a:t>UniRule</a:t>
            </a:r>
            <a:r>
              <a:rPr lang="en-US" sz="1100" u="sng" dirty="0">
                <a:latin typeface="Calibri" charset="0"/>
                <a:ea typeface="Calibri" charset="0"/>
                <a:cs typeface="Calibri" charset="0"/>
              </a:rPr>
              <a:t> (UR000101276) represented with 5 rules grouped with the same </a:t>
            </a:r>
            <a:r>
              <a:rPr lang="en-US" sz="1100" u="sng" dirty="0" err="1">
                <a:latin typeface="Calibri" charset="0"/>
                <a:ea typeface="Calibri" charset="0"/>
                <a:cs typeface="Calibri" charset="0"/>
              </a:rPr>
              <a:t>UniRule</a:t>
            </a:r>
            <a:r>
              <a:rPr lang="en-US" sz="1100" u="sng" dirty="0">
                <a:latin typeface="Calibri" charset="0"/>
                <a:ea typeface="Calibri" charset="0"/>
                <a:cs typeface="Calibri" charset="0"/>
              </a:rPr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148761886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2" grpId="0"/>
      <p:bldP spid="1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1678"/>
            <a:ext cx="8153400" cy="762000"/>
          </a:xfrm>
        </p:spPr>
        <p:txBody>
          <a:bodyPr/>
          <a:lstStyle/>
          <a:p>
            <a:r>
              <a:rPr lang="en-US" dirty="0"/>
              <a:t>URML: The Fact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109AA-B819-3C42-B752-CEAB997D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34"/>
            <a:ext cx="9144000" cy="5081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5BF1BD-8DA5-E44B-908C-09859E50976B}"/>
              </a:ext>
            </a:extLst>
          </p:cNvPr>
          <p:cNvSpPr/>
          <p:nvPr/>
        </p:nvSpPr>
        <p:spPr bwMode="auto">
          <a:xfrm>
            <a:off x="4081549" y="3034145"/>
            <a:ext cx="2435629" cy="3009208"/>
          </a:xfrm>
          <a:prstGeom prst="rect">
            <a:avLst/>
          </a:prstGeom>
          <a:noFill/>
          <a:ln w="12700">
            <a:solidFill>
              <a:srgbClr val="50ADB9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7B4B5-14F3-0D43-81E6-31A3FBA3D636}"/>
              </a:ext>
            </a:extLst>
          </p:cNvPr>
          <p:cNvSpPr txBox="1"/>
          <p:nvPr/>
        </p:nvSpPr>
        <p:spPr>
          <a:xfrm>
            <a:off x="4181301" y="2772535"/>
            <a:ext cx="2236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1598C5"/>
                </a:solidFill>
              </a:rPr>
              <a:t>Positional feature support</a:t>
            </a:r>
          </a:p>
        </p:txBody>
      </p:sp>
    </p:spTree>
    <p:extLst>
      <p:ext uri="{BB962C8B-B14F-4D97-AF65-F5344CB8AC3E}">
        <p14:creationId xmlns:p14="http://schemas.microsoft.com/office/powerpoint/2010/main" val="324126417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URML: Condition Space</a:t>
            </a:r>
          </a:p>
        </p:txBody>
      </p:sp>
      <p:sp>
        <p:nvSpPr>
          <p:cNvPr id="12" name="Right Brace 11"/>
          <p:cNvSpPr/>
          <p:nvPr/>
        </p:nvSpPr>
        <p:spPr bwMode="auto">
          <a:xfrm>
            <a:off x="4921212" y="3563509"/>
            <a:ext cx="238539" cy="392134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4921211" y="4007196"/>
            <a:ext cx="238539" cy="88285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Brace 13"/>
          <p:cNvSpPr/>
          <p:nvPr/>
        </p:nvSpPr>
        <p:spPr bwMode="auto">
          <a:xfrm>
            <a:off x="4929163" y="4943312"/>
            <a:ext cx="238539" cy="773676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8046" y="3436410"/>
            <a:ext cx="356218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If there is a fact Protein (that we call “</a:t>
            </a:r>
            <a:r>
              <a:rPr lang="en-US" sz="1300" u="sng" dirty="0">
                <a:latin typeface="Calibri" charset="0"/>
                <a:ea typeface="Calibri" charset="0"/>
                <a:cs typeface="Calibri" charset="0"/>
              </a:rPr>
              <a:t>protein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”)</a:t>
            </a:r>
          </a:p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having its attribute “sequence” having its attribute “</a:t>
            </a:r>
            <a:r>
              <a:rPr lang="en-US" sz="1300" dirty="0" err="1">
                <a:latin typeface="Calibri" charset="0"/>
                <a:ea typeface="Calibri" charset="0"/>
                <a:cs typeface="Calibri" charset="0"/>
              </a:rPr>
              <a:t>isFragment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” == false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8047" y="4177681"/>
            <a:ext cx="32838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And the Organism of that </a:t>
            </a:r>
            <a:r>
              <a:rPr lang="en-US" sz="1300" u="sng" dirty="0">
                <a:latin typeface="Calibri" charset="0"/>
                <a:ea typeface="Calibri" charset="0"/>
                <a:cs typeface="Calibri" charset="0"/>
              </a:rPr>
              <a:t>protein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has its attribute “lineage” having its attribute “ids” that contains 2157.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8047" y="4943312"/>
            <a:ext cx="32838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And there is a </a:t>
            </a:r>
            <a:r>
              <a:rPr lang="en-US" sz="1300" dirty="0" err="1">
                <a:latin typeface="Calibri" charset="0"/>
                <a:ea typeface="Calibri" charset="0"/>
                <a:cs typeface="Calibri" charset="0"/>
              </a:rPr>
              <a:t>ProteinSignature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with </a:t>
            </a:r>
            <a:r>
              <a:rPr lang="en-US" sz="1300" u="sng" dirty="0">
                <a:latin typeface="Calibri" charset="0"/>
                <a:ea typeface="Calibri" charset="0"/>
                <a:cs typeface="Calibri" charset="0"/>
              </a:rPr>
              <a:t>protein</a:t>
            </a:r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 having the attribute “signature” having its attributes: “type”=HAMAP and “name”=MF_01224_A</a:t>
            </a:r>
          </a:p>
          <a:p>
            <a:endParaRPr lang="en-US" sz="13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300" dirty="0">
                <a:latin typeface="Calibri" charset="0"/>
                <a:ea typeface="Calibri" charset="0"/>
                <a:cs typeface="Calibri" charset="0"/>
              </a:rPr>
              <a:t>Then </a:t>
            </a:r>
            <a:r>
              <a:rPr lang="mr-IN" sz="130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3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3" y="802907"/>
            <a:ext cx="4391766" cy="5397183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9B2B41DD-E2DB-C04C-BF2D-914269088CB9}"/>
              </a:ext>
            </a:extLst>
          </p:cNvPr>
          <p:cNvSpPr/>
          <p:nvPr/>
        </p:nvSpPr>
        <p:spPr bwMode="auto">
          <a:xfrm>
            <a:off x="4929163" y="1066800"/>
            <a:ext cx="230587" cy="207709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C8982-928B-EA4C-8790-664738884D16}"/>
              </a:ext>
            </a:extLst>
          </p:cNvPr>
          <p:cNvSpPr txBox="1"/>
          <p:nvPr/>
        </p:nvSpPr>
        <p:spPr>
          <a:xfrm>
            <a:off x="5294274" y="1936069"/>
            <a:ext cx="1843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AND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7E49D-2412-8D48-BDF4-F591432E3611}"/>
              </a:ext>
            </a:extLst>
          </p:cNvPr>
          <p:cNvSpPr txBox="1"/>
          <p:nvPr/>
        </p:nvSpPr>
        <p:spPr>
          <a:xfrm>
            <a:off x="4237774" y="3139396"/>
            <a:ext cx="1843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OR …</a:t>
            </a:r>
          </a:p>
        </p:txBody>
      </p:sp>
    </p:spTree>
    <p:extLst>
      <p:ext uri="{BB962C8B-B14F-4D97-AF65-F5344CB8AC3E}">
        <p14:creationId xmlns:p14="http://schemas.microsoft.com/office/powerpoint/2010/main" val="14296446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5" y="881072"/>
            <a:ext cx="6052174" cy="5130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URML: Action Space</a:t>
            </a:r>
          </a:p>
        </p:txBody>
      </p:sp>
      <p:sp>
        <p:nvSpPr>
          <p:cNvPr id="7" name="Right Brace 12"/>
          <p:cNvSpPr/>
          <p:nvPr/>
        </p:nvSpPr>
        <p:spPr bwMode="auto">
          <a:xfrm>
            <a:off x="5422822" y="943767"/>
            <a:ext cx="238539" cy="24606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707824" y="734060"/>
            <a:ext cx="337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Every </a:t>
            </a:r>
            <a:r>
              <a:rPr lang="en-GB" sz="1400" dirty="0" err="1"/>
              <a:t>ProteinAnnotation</a:t>
            </a:r>
            <a:r>
              <a:rPr lang="en-GB" sz="1400" dirty="0"/>
              <a:t> is bound to its protein and an evidence (rule id)</a:t>
            </a:r>
          </a:p>
        </p:txBody>
      </p:sp>
      <p:sp>
        <p:nvSpPr>
          <p:cNvPr id="10" name="Right Brace 12"/>
          <p:cNvSpPr/>
          <p:nvPr/>
        </p:nvSpPr>
        <p:spPr bwMode="auto">
          <a:xfrm>
            <a:off x="5422822" y="1252527"/>
            <a:ext cx="238539" cy="4398973"/>
          </a:xfrm>
          <a:prstGeom prst="rightBrace">
            <a:avLst>
              <a:gd name="adj1" fmla="val 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661361" y="3362323"/>
            <a:ext cx="278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Create </a:t>
            </a:r>
            <a:r>
              <a:rPr lang="en-GB" sz="1400" dirty="0" err="1"/>
              <a:t>ProteinAnnotation</a:t>
            </a:r>
            <a:r>
              <a:rPr lang="en-GB" sz="1400" dirty="0"/>
              <a:t> facts, with type and value.</a:t>
            </a:r>
          </a:p>
        </p:txBody>
      </p:sp>
    </p:spTree>
    <p:extLst>
      <p:ext uri="{BB962C8B-B14F-4D97-AF65-F5344CB8AC3E}">
        <p14:creationId xmlns:p14="http://schemas.microsoft.com/office/powerpoint/2010/main" val="1015314795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4C59-F315-0E4C-89E1-4FB5BF08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040419"/>
            <a:ext cx="8230455" cy="685718"/>
          </a:xfrm>
        </p:spPr>
        <p:txBody>
          <a:bodyPr/>
          <a:lstStyle/>
          <a:p>
            <a:r>
              <a:rPr lang="en-US" dirty="0" err="1"/>
              <a:t>UniFIRE</a:t>
            </a:r>
            <a:r>
              <a:rPr lang="en-US" dirty="0"/>
              <a:t>: The </a:t>
            </a:r>
            <a:r>
              <a:rPr lang="en-US" dirty="0" err="1"/>
              <a:t>UniProt</a:t>
            </a:r>
            <a:r>
              <a:rPr lang="en-US" dirty="0"/>
              <a:t> Functional annotation Inference Rule Engine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91-1C50-9745-9B72-9CA3188F2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7CED2-71AE-2347-AD34-EEFF9D70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409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9F9D-889E-C748-BB96-FBAC4CBC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F121D-D268-3843-A2CC-E2B14E8D33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2758" y="1596945"/>
            <a:ext cx="5752293" cy="36413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CB659F-CE53-E648-8421-60AE6B0A5AC4}"/>
              </a:ext>
            </a:extLst>
          </p:cNvPr>
          <p:cNvSpPr txBox="1">
            <a:spLocks/>
          </p:cNvSpPr>
          <p:nvPr/>
        </p:nvSpPr>
        <p:spPr bwMode="auto">
          <a:xfrm>
            <a:off x="685800" y="4572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US" kern="0" dirty="0"/>
              <a:t>Execution of the </a:t>
            </a:r>
            <a:r>
              <a:rPr lang="en-US" kern="0" dirty="0" err="1"/>
              <a:t>UniProt</a:t>
            </a:r>
            <a:r>
              <a:rPr lang="en-US" kern="0" dirty="0"/>
              <a:t> rules</a:t>
            </a:r>
          </a:p>
        </p:txBody>
      </p:sp>
    </p:spTree>
    <p:extLst>
      <p:ext uri="{BB962C8B-B14F-4D97-AF65-F5344CB8AC3E}">
        <p14:creationId xmlns:p14="http://schemas.microsoft.com/office/powerpoint/2010/main" val="42055269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EBFB-A33D-E744-A2A6-0E6485F4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function of protein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2E73-6127-E043-89CC-3D329366D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74333"/>
            <a:ext cx="7959247" cy="4351338"/>
          </a:xfrm>
        </p:spPr>
        <p:txBody>
          <a:bodyPr/>
          <a:lstStyle/>
          <a:p>
            <a:r>
              <a:rPr lang="en-GB" dirty="0"/>
              <a:t>Growing number of protein sequences which function is unknown.</a:t>
            </a:r>
          </a:p>
          <a:p>
            <a:r>
              <a:rPr lang="en-GB" dirty="0"/>
              <a:t>Many methods inferring the function from databases of proteins whose functions are known, based on:</a:t>
            </a:r>
          </a:p>
          <a:p>
            <a:pPr marL="0" indent="0">
              <a:buNone/>
            </a:pPr>
            <a:endParaRPr lang="en-GB" sz="800" dirty="0"/>
          </a:p>
          <a:p>
            <a:pPr lvl="1"/>
            <a:r>
              <a:rPr lang="en-GB" sz="2000" dirty="0"/>
              <a:t>Sequence similarity</a:t>
            </a:r>
          </a:p>
          <a:p>
            <a:pPr lvl="1"/>
            <a:r>
              <a:rPr lang="en-GB" sz="2000" dirty="0"/>
              <a:t>Protein structure similarity</a:t>
            </a:r>
          </a:p>
          <a:p>
            <a:pPr lvl="1"/>
            <a:r>
              <a:rPr lang="en-GB" sz="2000" dirty="0"/>
              <a:t>Protein families &amp; domains</a:t>
            </a:r>
          </a:p>
          <a:p>
            <a:pPr lvl="1"/>
            <a:r>
              <a:rPr lang="en-GB" sz="2000" dirty="0" err="1"/>
              <a:t>Orthology</a:t>
            </a:r>
            <a:r>
              <a:rPr lang="en-GB" sz="2000" dirty="0"/>
              <a:t> relations</a:t>
            </a:r>
          </a:p>
          <a:p>
            <a:pPr lvl="1"/>
            <a:r>
              <a:rPr lang="en-GB" sz="2000" dirty="0"/>
              <a:t>Genomic context</a:t>
            </a:r>
          </a:p>
          <a:p>
            <a:pPr lvl="1"/>
            <a:r>
              <a:rPr lang="en-GB" sz="2000" dirty="0"/>
              <a:t>PPI network</a:t>
            </a:r>
          </a:p>
          <a:p>
            <a:pPr lvl="1"/>
            <a:r>
              <a:rPr lang="en-GB" sz="2000" dirty="0"/>
              <a:t>…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15D872EC-6473-3E42-B67C-2927DF11B974}"/>
              </a:ext>
            </a:extLst>
          </p:cNvPr>
          <p:cNvSpPr/>
          <p:nvPr/>
        </p:nvSpPr>
        <p:spPr bwMode="auto">
          <a:xfrm>
            <a:off x="4409684" y="2862198"/>
            <a:ext cx="200416" cy="3018772"/>
          </a:xfrm>
          <a:prstGeom prst="rightBracke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EC3C1-3561-9244-BA03-009F62DE2B1E}"/>
              </a:ext>
            </a:extLst>
          </p:cNvPr>
          <p:cNvSpPr txBox="1"/>
          <p:nvPr/>
        </p:nvSpPr>
        <p:spPr>
          <a:xfrm>
            <a:off x="4947781" y="3237908"/>
            <a:ext cx="3739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Combining methods and criteria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2949822-A70E-A143-8B5E-CEA266C93FE7}"/>
              </a:ext>
            </a:extLst>
          </p:cNvPr>
          <p:cNvSpPr/>
          <p:nvPr/>
        </p:nvSpPr>
        <p:spPr bwMode="auto">
          <a:xfrm>
            <a:off x="6513534" y="4114730"/>
            <a:ext cx="463463" cy="71398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666D7-FD94-3E4A-8445-3E397C4CDB1C}"/>
              </a:ext>
            </a:extLst>
          </p:cNvPr>
          <p:cNvSpPr txBox="1"/>
          <p:nvPr/>
        </p:nvSpPr>
        <p:spPr>
          <a:xfrm>
            <a:off x="5455084" y="5045874"/>
            <a:ext cx="2724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Annotation Rules</a:t>
            </a:r>
          </a:p>
        </p:txBody>
      </p:sp>
    </p:spTree>
    <p:extLst>
      <p:ext uri="{BB962C8B-B14F-4D97-AF65-F5344CB8AC3E}">
        <p14:creationId xmlns:p14="http://schemas.microsoft.com/office/powerpoint/2010/main" val="225469499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Rule Engine?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7" y="900201"/>
            <a:ext cx="6761646" cy="5214156"/>
          </a:xfrm>
          <a:prstGeom prst="rect">
            <a:avLst/>
          </a:prstGeom>
        </p:spPr>
      </p:pic>
      <p:sp>
        <p:nvSpPr>
          <p:cNvPr id="5" name="Carré corné 9"/>
          <p:cNvSpPr/>
          <p:nvPr/>
        </p:nvSpPr>
        <p:spPr>
          <a:xfrm>
            <a:off x="7006174" y="2575429"/>
            <a:ext cx="1800200" cy="1629898"/>
          </a:xfrm>
          <a:prstGeom prst="foldedCorne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endParaRPr lang="fr-FR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60000"/>
              </a:lnSpc>
            </a:pPr>
            <a:endParaRPr lang="fr-FR"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60000"/>
              </a:lnSpc>
            </a:pPr>
            <a:r>
              <a:rPr lang="fr-FR" sz="1600" b="1" u="sng" dirty="0">
                <a:solidFill>
                  <a:schemeClr val="accent1">
                    <a:lumMod val="50000"/>
                  </a:schemeClr>
                </a:solidFill>
              </a:rPr>
              <a:t>Rule</a:t>
            </a:r>
          </a:p>
          <a:p>
            <a:pPr>
              <a:lnSpc>
                <a:spcPct val="60000"/>
              </a:lnSpc>
            </a:pPr>
            <a:endParaRPr lang="fr-FR" sz="1600" b="1" dirty="0"/>
          </a:p>
          <a:p>
            <a:pPr>
              <a:lnSpc>
                <a:spcPct val="60000"/>
              </a:lnSpc>
            </a:pPr>
            <a:r>
              <a:rPr lang="fr-FR" sz="1600" b="1" dirty="0"/>
              <a:t>when</a:t>
            </a:r>
            <a:r>
              <a:rPr lang="fr-FR" sz="1600" dirty="0"/>
              <a:t>:</a:t>
            </a:r>
          </a:p>
          <a:p>
            <a:pPr>
              <a:lnSpc>
                <a:spcPct val="60000"/>
              </a:lnSpc>
            </a:pPr>
            <a:r>
              <a:rPr lang="fr-FR" sz="1600" dirty="0"/>
              <a:t>    </a:t>
            </a:r>
          </a:p>
          <a:p>
            <a:pPr>
              <a:lnSpc>
                <a:spcPct val="60000"/>
              </a:lnSpc>
            </a:pPr>
            <a:r>
              <a:rPr lang="fr-FR" sz="1600" dirty="0"/>
              <a:t>     conditions</a:t>
            </a:r>
          </a:p>
          <a:p>
            <a:pPr>
              <a:lnSpc>
                <a:spcPct val="60000"/>
              </a:lnSpc>
            </a:pPr>
            <a:endParaRPr lang="fr-FR" sz="1600" b="1" dirty="0"/>
          </a:p>
          <a:p>
            <a:pPr>
              <a:lnSpc>
                <a:spcPct val="60000"/>
              </a:lnSpc>
            </a:pPr>
            <a:r>
              <a:rPr lang="fr-FR" sz="1600" b="1" dirty="0"/>
              <a:t>then</a:t>
            </a:r>
            <a:r>
              <a:rPr lang="fr-FR" sz="1600" dirty="0"/>
              <a:t>:  </a:t>
            </a:r>
          </a:p>
          <a:p>
            <a:pPr>
              <a:lnSpc>
                <a:spcPct val="60000"/>
              </a:lnSpc>
            </a:pPr>
            <a:r>
              <a:rPr lang="fr-FR" sz="1600" dirty="0"/>
              <a:t>     </a:t>
            </a:r>
          </a:p>
          <a:p>
            <a:pPr>
              <a:lnSpc>
                <a:spcPct val="60000"/>
              </a:lnSpc>
            </a:pPr>
            <a:r>
              <a:rPr lang="fr-FR" sz="1600" dirty="0"/>
              <a:t>     conclusions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4535" y="4902877"/>
            <a:ext cx="3629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architecture is a common implementation to design </a:t>
            </a:r>
            <a:r>
              <a:rPr lang="en-US" sz="2000" b="1" dirty="0"/>
              <a:t>expert systems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7887736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304800"/>
            <a:ext cx="8617305" cy="762000"/>
          </a:xfrm>
        </p:spPr>
        <p:txBody>
          <a:bodyPr/>
          <a:lstStyle/>
          <a:p>
            <a:r>
              <a:rPr lang="en-US" dirty="0"/>
              <a:t>Drools: A Business Rule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347" y="1870537"/>
            <a:ext cx="7375453" cy="1473066"/>
          </a:xfrm>
        </p:spPr>
        <p:txBody>
          <a:bodyPr/>
          <a:lstStyle/>
          <a:p>
            <a:r>
              <a:rPr lang="en-US" dirty="0"/>
              <a:t>A modern and open-source production rule system</a:t>
            </a:r>
          </a:p>
          <a:p>
            <a:r>
              <a:rPr lang="en-US" dirty="0"/>
              <a:t>Combines rule-based approach and object-oriented programming </a:t>
            </a:r>
            <a:endParaRPr lang="en-US" dirty="0">
              <a:effectLst/>
            </a:endParaRPr>
          </a:p>
        </p:txBody>
      </p:sp>
      <p:pic>
        <p:nvPicPr>
          <p:cNvPr id="4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" y="987003"/>
            <a:ext cx="9144000" cy="785813"/>
          </a:xfrm>
          <a:prstGeom prst="rect">
            <a:avLst/>
          </a:prstGeom>
        </p:spPr>
      </p:pic>
      <p:pic>
        <p:nvPicPr>
          <p:cNvPr id="5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44824"/>
            <a:ext cx="1010914" cy="576064"/>
          </a:xfrm>
          <a:prstGeom prst="rect">
            <a:avLst/>
          </a:prstGeom>
        </p:spPr>
      </p:pic>
      <p:pic>
        <p:nvPicPr>
          <p:cNvPr id="6" name="Picture 7" descr="High-level View of a Production Rule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16" y="2970075"/>
            <a:ext cx="4369025" cy="2427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30015" y="3343603"/>
            <a:ext cx="4544962" cy="325726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Key features:</a:t>
            </a:r>
          </a:p>
          <a:p>
            <a:pPr>
              <a:buFontTx/>
              <a:buChar char="-"/>
            </a:pPr>
            <a:r>
              <a:rPr lang="en-US" dirty="0"/>
              <a:t>Optimized pattern matching algorithm to scale</a:t>
            </a:r>
          </a:p>
          <a:p>
            <a:pPr>
              <a:buFontTx/>
              <a:buChar char="-"/>
            </a:pPr>
            <a:r>
              <a:rPr lang="en-US" dirty="0"/>
              <a:t>Hybrid reasoning (forward and backward chaining)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36119" y="5583087"/>
            <a:ext cx="9280225" cy="6379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4013" indent="-354013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marL="631825" indent="-276225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2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2pPr>
            <a:lvl3pPr marL="895350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3pPr>
            <a:lvl4pPr marL="1147763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4pPr>
            <a:lvl5pPr marL="1400175" indent="-234950" algn="l" defTabSz="952500" rtl="0" eaLnBrk="1" fontAlgn="base" hangingPunct="1">
              <a:spcBef>
                <a:spcPct val="20000"/>
              </a:spcBef>
              <a:spcAft>
                <a:spcPts val="575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HelveticaNeueLT Pro 45 Lt"/>
                <a:ea typeface="ＭＳ Ｐゴシック" charset="0"/>
                <a:cs typeface="HelveticaNeueLT Pro 45 Lt"/>
              </a:defRPr>
            </a:lvl5pPr>
            <a:lvl6pPr marL="2371346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591945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2812522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033117" indent="-238971" algn="l" defTabSz="955894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pitchFamily="48" charset="0"/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Integration with Java environment</a:t>
            </a:r>
          </a:p>
        </p:txBody>
      </p:sp>
    </p:spTree>
    <p:extLst>
      <p:ext uri="{BB962C8B-B14F-4D97-AF65-F5344CB8AC3E}">
        <p14:creationId xmlns:p14="http://schemas.microsoft.com/office/powerpoint/2010/main" val="1018769955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15"/>
          <p:cNvSpPr/>
          <p:nvPr/>
        </p:nvSpPr>
        <p:spPr bwMode="auto">
          <a:xfrm>
            <a:off x="1601304" y="1811131"/>
            <a:ext cx="298174" cy="3412433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765208" cy="762000"/>
          </a:xfrm>
        </p:spPr>
        <p:txBody>
          <a:bodyPr/>
          <a:lstStyle/>
          <a:p>
            <a:r>
              <a:rPr lang="en-US" dirty="0"/>
              <a:t>Drools execution explained</a:t>
            </a:r>
          </a:p>
        </p:txBody>
      </p:sp>
      <p:sp>
        <p:nvSpPr>
          <p:cNvPr id="6" name="Cube 5"/>
          <p:cNvSpPr/>
          <p:nvPr/>
        </p:nvSpPr>
        <p:spPr bwMode="auto">
          <a:xfrm>
            <a:off x="773044" y="967409"/>
            <a:ext cx="2241826" cy="843722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 Base (WM)</a:t>
            </a:r>
          </a:p>
        </p:txBody>
      </p:sp>
      <p:sp>
        <p:nvSpPr>
          <p:cNvPr id="7" name="Left Brace 6"/>
          <p:cNvSpPr/>
          <p:nvPr/>
        </p:nvSpPr>
        <p:spPr bwMode="auto">
          <a:xfrm>
            <a:off x="3036956" y="1066800"/>
            <a:ext cx="541130" cy="556592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0727" y="967409"/>
            <a:ext cx="59375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300" dirty="0"/>
              <a:t>O = Organism(</a:t>
            </a:r>
            <a:r>
              <a:rPr lang="en-US" sz="1300" dirty="0" err="1"/>
              <a:t>lineage.ids</a:t>
            </a:r>
            <a:r>
              <a:rPr lang="en-US" sz="1300" dirty="0"/>
              <a:t>=[2, </a:t>
            </a:r>
            <a:r>
              <a:rPr lang="is-IS" sz="1300" dirty="0"/>
              <a:t>…,186820])</a:t>
            </a:r>
            <a:endParaRPr lang="en-US" sz="1300" dirty="0"/>
          </a:p>
          <a:p>
            <a:pPr marL="285750" indent="-285750">
              <a:buFontTx/>
              <a:buChar char="•"/>
            </a:pPr>
            <a:r>
              <a:rPr lang="en-US" sz="1300" dirty="0"/>
              <a:t>P = Protein(</a:t>
            </a:r>
            <a:r>
              <a:rPr lang="en-US" sz="1300" dirty="0" err="1"/>
              <a:t>sequence.value</a:t>
            </a:r>
            <a:r>
              <a:rPr lang="en-US" sz="1300" dirty="0"/>
              <a:t>=“MLVIFY”, organism=O)</a:t>
            </a:r>
          </a:p>
          <a:p>
            <a:pPr marL="285750" indent="-285750">
              <a:buFontTx/>
              <a:buChar char="•"/>
            </a:pPr>
            <a:r>
              <a:rPr lang="en-US" sz="1300" dirty="0"/>
              <a:t>I = </a:t>
            </a:r>
            <a:r>
              <a:rPr lang="en-US" sz="1300" dirty="0" err="1"/>
              <a:t>ProteinSignature</a:t>
            </a:r>
            <a:r>
              <a:rPr lang="en-US" sz="1300" dirty="0"/>
              <a:t>(protein=P, signature={“HAMAP”, “MF_00384”})</a:t>
            </a:r>
          </a:p>
          <a:p>
            <a:pPr marL="285750" indent="-285750">
              <a:buFontTx/>
              <a:buChar char="•"/>
            </a:pPr>
            <a:endParaRPr lang="en-US" sz="13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859382" y="3212351"/>
            <a:ext cx="212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A0016"/>
                </a:solidFill>
              </a:rPr>
              <a:t>Rule Base</a:t>
            </a:r>
          </a:p>
        </p:txBody>
      </p:sp>
      <p:sp>
        <p:nvSpPr>
          <p:cNvPr id="12" name="Left Brace 11"/>
          <p:cNvSpPr/>
          <p:nvPr/>
        </p:nvSpPr>
        <p:spPr bwMode="auto">
          <a:xfrm>
            <a:off x="434014" y="2235569"/>
            <a:ext cx="206513" cy="2453128"/>
          </a:xfrm>
          <a:prstGeom prst="leftBrace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rgbClr val="CA0016"/>
              </a:solidFill>
              <a:effectLst/>
              <a:latin typeface="Arial" charset="0"/>
            </a:endParaRPr>
          </a:p>
        </p:txBody>
      </p:sp>
      <p:sp>
        <p:nvSpPr>
          <p:cNvPr id="20" name="Cube 19"/>
          <p:cNvSpPr/>
          <p:nvPr/>
        </p:nvSpPr>
        <p:spPr bwMode="auto">
          <a:xfrm>
            <a:off x="773044" y="5223565"/>
            <a:ext cx="2241826" cy="843722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 Base (WM)</a:t>
            </a:r>
          </a:p>
        </p:txBody>
      </p:sp>
      <p:sp>
        <p:nvSpPr>
          <p:cNvPr id="21" name="Left Brace 20"/>
          <p:cNvSpPr/>
          <p:nvPr/>
        </p:nvSpPr>
        <p:spPr bwMode="auto">
          <a:xfrm>
            <a:off x="3014870" y="4974323"/>
            <a:ext cx="541130" cy="1187938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9906" y="4984597"/>
            <a:ext cx="582067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1300" dirty="0"/>
              <a:t>O = Organism(</a:t>
            </a:r>
            <a:r>
              <a:rPr lang="en-US" sz="1300" dirty="0" err="1"/>
              <a:t>taxonomyIds</a:t>
            </a:r>
            <a:r>
              <a:rPr lang="en-US" sz="1300" dirty="0"/>
              <a:t>=[2, </a:t>
            </a:r>
            <a:r>
              <a:rPr lang="is-IS" sz="1300" dirty="0"/>
              <a:t>…,186820])</a:t>
            </a:r>
            <a:endParaRPr lang="en-US" sz="1300" dirty="0"/>
          </a:p>
          <a:p>
            <a:pPr marL="285750" indent="-285750">
              <a:buFontTx/>
              <a:buChar char="•"/>
            </a:pPr>
            <a:r>
              <a:rPr lang="en-US" sz="1300" dirty="0"/>
              <a:t>P = Protein(sequence=“MLVIFY”, organism=O)</a:t>
            </a:r>
          </a:p>
          <a:p>
            <a:pPr marL="285750" indent="-285750">
              <a:buFontTx/>
              <a:buChar char="•"/>
            </a:pPr>
            <a:r>
              <a:rPr lang="en-US" sz="1300" dirty="0"/>
              <a:t>I = </a:t>
            </a:r>
            <a:r>
              <a:rPr lang="en-US" sz="1300" dirty="0" err="1"/>
              <a:t>ProteinSignature</a:t>
            </a:r>
            <a:r>
              <a:rPr lang="en-US" sz="1300" dirty="0"/>
              <a:t>(protein=P, signature={“HAMAP”, “MF_00384”})</a:t>
            </a:r>
          </a:p>
          <a:p>
            <a:pPr marL="285750" indent="-285750">
              <a:buFontTx/>
              <a:buChar char="•"/>
            </a:pPr>
            <a:r>
              <a:rPr lang="en-US" sz="1300" dirty="0" err="1"/>
              <a:t>ProteinAnnotation</a:t>
            </a:r>
            <a:r>
              <a:rPr lang="en-US" sz="1300" dirty="0"/>
              <a:t>(rule=“UR00000001”, protein=P, value=“Mg2+”)</a:t>
            </a:r>
          </a:p>
          <a:p>
            <a:pPr marL="285750" indent="-285750">
              <a:buFontTx/>
              <a:buChar char="•"/>
            </a:pPr>
            <a:r>
              <a:rPr lang="en-US" sz="1300" dirty="0" err="1"/>
              <a:t>ProteinAnnotation</a:t>
            </a:r>
            <a:r>
              <a:rPr lang="en-US" sz="1300" dirty="0"/>
              <a:t>(rule=“UR00000001”, protein=P, value=“GO:001111”)</a:t>
            </a:r>
          </a:p>
          <a:p>
            <a:pPr marL="285750" indent="-285750">
              <a:buFontTx/>
              <a:buChar char="•"/>
            </a:pPr>
            <a:endParaRPr lang="en-US" sz="1300" dirty="0"/>
          </a:p>
          <a:p>
            <a:pPr marL="285750" indent="-285750">
              <a:buFontTx/>
              <a:buChar char="•"/>
            </a:pPr>
            <a:endParaRPr lang="en-US" sz="13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885" y="2050946"/>
            <a:ext cx="1170602" cy="2777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48F20-56C6-804E-9D75-CB4DA849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80" y="2207866"/>
            <a:ext cx="6519729" cy="2470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42554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/>
      <p:bldP spid="10" grpId="0"/>
      <p:bldP spid="12" grpId="0" animBg="1"/>
      <p:bldP spid="20" grpId="0" animBg="1"/>
      <p:bldP spid="21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A541FAF-8BD7-D84A-945B-498065BA2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919" y="2862579"/>
            <a:ext cx="724363" cy="7243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ACD4B4-B447-344C-B1F4-2835FFBCE3B6}"/>
              </a:ext>
            </a:extLst>
          </p:cNvPr>
          <p:cNvSpPr/>
          <p:nvPr/>
        </p:nvSpPr>
        <p:spPr bwMode="auto">
          <a:xfrm>
            <a:off x="2327563" y="1280286"/>
            <a:ext cx="935184" cy="847899"/>
          </a:xfrm>
          <a:prstGeom prst="rect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58341-AB11-9047-AC62-68E402D6C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063" y="1345632"/>
            <a:ext cx="724363" cy="724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523871-61A3-214A-8D41-95FF4A23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US" dirty="0"/>
              <a:t>Input / Output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EBB0212B-06A1-A84C-BC97-97C464C13905}"/>
              </a:ext>
            </a:extLst>
          </p:cNvPr>
          <p:cNvSpPr/>
          <p:nvPr/>
        </p:nvSpPr>
        <p:spPr bwMode="auto">
          <a:xfrm>
            <a:off x="649890" y="1259507"/>
            <a:ext cx="1155358" cy="889461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Sequences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</a:t>
            </a:r>
            <a:r>
              <a:rPr lang="en-US" sz="1200" dirty="0" err="1">
                <a:solidFill>
                  <a:schemeClr val="tx1"/>
                </a:solidFill>
                <a:latin typeface="Arial" charset="0"/>
              </a:rPr>
              <a:t>ulti</a:t>
            </a: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Fasta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6E348F98-A810-6645-9234-BA18BFA86169}"/>
              </a:ext>
            </a:extLst>
          </p:cNvPr>
          <p:cNvSpPr/>
          <p:nvPr/>
        </p:nvSpPr>
        <p:spPr bwMode="auto">
          <a:xfrm>
            <a:off x="3820973" y="1259506"/>
            <a:ext cx="1144387" cy="889461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InterProScan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Output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(XML)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10E4F-E3B4-244D-B9F7-7F436F6B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6341" y="1674910"/>
            <a:ext cx="395085" cy="395085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F0F45E-69CC-0546-9121-B3C66EF16FCC}"/>
              </a:ext>
            </a:extLst>
          </p:cNvPr>
          <p:cNvSpPr/>
          <p:nvPr/>
        </p:nvSpPr>
        <p:spPr>
          <a:xfrm>
            <a:off x="2309607" y="2128184"/>
            <a:ext cx="10070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dirty="0" err="1"/>
              <a:t>InterProScan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109100-4EB1-724F-BE40-4244C4BAB625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 bwMode="auto">
          <a:xfrm flipV="1">
            <a:off x="1805248" y="1704236"/>
            <a:ext cx="522315" cy="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075E0E-4BF4-0147-AB8B-16FA8B21D19F}"/>
              </a:ext>
            </a:extLst>
          </p:cNvPr>
          <p:cNvCxnSpPr>
            <a:stCxn id="12" idx="3"/>
            <a:endCxn id="7" idx="1"/>
          </p:cNvCxnSpPr>
          <p:nvPr/>
        </p:nvCxnSpPr>
        <p:spPr bwMode="auto">
          <a:xfrm>
            <a:off x="3262747" y="1704236"/>
            <a:ext cx="55822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0DC5FB9-81E4-BE40-9C07-7C87EF586070}"/>
              </a:ext>
            </a:extLst>
          </p:cNvPr>
          <p:cNvSpPr/>
          <p:nvPr/>
        </p:nvSpPr>
        <p:spPr bwMode="auto">
          <a:xfrm>
            <a:off x="3690851" y="3108960"/>
            <a:ext cx="1413164" cy="9559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UniFIRE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C6CF1422-EB67-0642-963A-90FB44C6352D}"/>
              </a:ext>
            </a:extLst>
          </p:cNvPr>
          <p:cNvSpPr/>
          <p:nvPr/>
        </p:nvSpPr>
        <p:spPr bwMode="auto">
          <a:xfrm>
            <a:off x="7010290" y="3142211"/>
            <a:ext cx="955964" cy="889461"/>
          </a:xfrm>
          <a:prstGeom prst="foldedCorner">
            <a:avLst/>
          </a:prstGeom>
          <a:ln>
            <a:solidFill>
              <a:srgbClr val="1598C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2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Arial" charset="0"/>
              </a:rPr>
              <a:t>Rule File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(URML)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57318-9A79-CD46-A09C-DD21E0F19163}"/>
              </a:ext>
            </a:extLst>
          </p:cNvPr>
          <p:cNvCxnSpPr>
            <a:stCxn id="7" idx="2"/>
            <a:endCxn id="19" idx="0"/>
          </p:cNvCxnSpPr>
          <p:nvPr/>
        </p:nvCxnSpPr>
        <p:spPr bwMode="auto">
          <a:xfrm>
            <a:off x="4393167" y="2148967"/>
            <a:ext cx="4266" cy="9599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C29E52-6482-6540-A7DE-23996A205A0E}"/>
              </a:ext>
            </a:extLst>
          </p:cNvPr>
          <p:cNvCxnSpPr>
            <a:stCxn id="21" idx="1"/>
            <a:endCxn id="19" idx="3"/>
          </p:cNvCxnSpPr>
          <p:nvPr/>
        </p:nvCxnSpPr>
        <p:spPr bwMode="auto">
          <a:xfrm flipH="1">
            <a:off x="5104015" y="3586942"/>
            <a:ext cx="19062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66E73EDD-4208-2840-8AB1-2B14CC4DF493}"/>
              </a:ext>
            </a:extLst>
          </p:cNvPr>
          <p:cNvSpPr/>
          <p:nvPr/>
        </p:nvSpPr>
        <p:spPr bwMode="auto">
          <a:xfrm>
            <a:off x="3820973" y="4944815"/>
            <a:ext cx="1144387" cy="889461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Annotations (XML / CSV)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869CAC-A289-D74A-AFDA-44072A222C64}"/>
              </a:ext>
            </a:extLst>
          </p:cNvPr>
          <p:cNvCxnSpPr>
            <a:stCxn id="19" idx="2"/>
            <a:endCxn id="29" idx="0"/>
          </p:cNvCxnSpPr>
          <p:nvPr/>
        </p:nvCxnSpPr>
        <p:spPr bwMode="auto">
          <a:xfrm flipH="1">
            <a:off x="4393167" y="4064924"/>
            <a:ext cx="4266" cy="8798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EC71E00-8916-7E4B-AC76-44EC78A47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175" y="2494095"/>
            <a:ext cx="1080193" cy="648116"/>
          </a:xfrm>
          <a:prstGeom prst="rect">
            <a:avLst/>
          </a:prstGeom>
        </p:spPr>
      </p:pic>
      <p:sp>
        <p:nvSpPr>
          <p:cNvPr id="34" name="Folded Corner 33">
            <a:extLst>
              <a:ext uri="{FF2B5EF4-FFF2-40B4-BE49-F238E27FC236}">
                <a16:creationId xmlns:a16="http://schemas.microsoft.com/office/drawing/2014/main" id="{322A53DE-F17D-6643-9D30-DE52B27BFC14}"/>
              </a:ext>
            </a:extLst>
          </p:cNvPr>
          <p:cNvSpPr/>
          <p:nvPr/>
        </p:nvSpPr>
        <p:spPr bwMode="auto">
          <a:xfrm>
            <a:off x="649890" y="2417848"/>
            <a:ext cx="1155358" cy="889461"/>
          </a:xfrm>
          <a:prstGeom prst="foldedCorner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2">
            <a:schemeClr val="dk2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</a:rPr>
              <a:t>Template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65000"/>
                    <a:lumOff val="35000"/>
                  </a:schemeClr>
                </a:solidFill>
                <a:effectLst/>
                <a:latin typeface="Arial" charset="0"/>
              </a:rPr>
              <a:t>Sequences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</a:rPr>
              <a:t>(</a:t>
            </a:r>
            <a:r>
              <a:rPr lang="en-US" sz="1200" dirty="0" err="1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</a:rPr>
              <a:t>MultiFasta</a:t>
            </a:r>
            <a:r>
              <a:rPr lang="en-US" sz="1200" dirty="0">
                <a:solidFill>
                  <a:schemeClr val="accent4">
                    <a:lumMod val="65000"/>
                    <a:lumOff val="35000"/>
                  </a:schemeClr>
                </a:solidFill>
                <a:latin typeface="Arial" charset="0"/>
              </a:rPr>
              <a:t>)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accent4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7E1089-74F8-054D-910D-8C42FFAB03D8}"/>
              </a:ext>
            </a:extLst>
          </p:cNvPr>
          <p:cNvCxnSpPr>
            <a:cxnSpLocks/>
            <a:stCxn id="34" idx="3"/>
          </p:cNvCxnSpPr>
          <p:nvPr/>
        </p:nvCxnSpPr>
        <p:spPr bwMode="auto">
          <a:xfrm flipV="1">
            <a:off x="1805248" y="2128185"/>
            <a:ext cx="520938" cy="7343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819AC22-F8D0-C944-90EC-6AED755BA231}"/>
              </a:ext>
            </a:extLst>
          </p:cNvPr>
          <p:cNvSpPr txBox="1"/>
          <p:nvPr/>
        </p:nvSpPr>
        <p:spPr>
          <a:xfrm>
            <a:off x="408242" y="3360745"/>
            <a:ext cx="16574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(For </a:t>
            </a:r>
            <a:r>
              <a:rPr lang="en-US" sz="1100" dirty="0" err="1">
                <a:solidFill>
                  <a:schemeClr val="accent4">
                    <a:lumMod val="65000"/>
                    <a:lumOff val="35000"/>
                  </a:schemeClr>
                </a:solidFill>
              </a:rPr>
              <a:t>UniRule</a:t>
            </a:r>
            <a:r>
              <a:rPr lang="en-US" sz="1100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 positional features only)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D933CD0-D9FB-BF4D-90E3-BDF56A70BC1F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rot="5400000" flipH="1" flipV="1">
            <a:off x="3409721" y="-1182935"/>
            <a:ext cx="260290" cy="4624594"/>
          </a:xfrm>
          <a:prstGeom prst="bentConnector2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524F911-76D2-6143-92F1-0F5EC62DD3FE}"/>
              </a:ext>
            </a:extLst>
          </p:cNvPr>
          <p:cNvSpPr txBox="1"/>
          <p:nvPr/>
        </p:nvSpPr>
        <p:spPr>
          <a:xfrm>
            <a:off x="5852163" y="851356"/>
            <a:ext cx="2114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Fasta</a:t>
            </a:r>
            <a:r>
              <a:rPr lang="en-US" sz="1100" dirty="0"/>
              <a:t> header containing all required metadata.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09570C-E3D0-014B-8397-9400DC1BA279}"/>
              </a:ext>
            </a:extLst>
          </p:cNvPr>
          <p:cNvCxnSpPr/>
          <p:nvPr/>
        </p:nvCxnSpPr>
        <p:spPr bwMode="auto">
          <a:xfrm flipH="1">
            <a:off x="5104015" y="2148967"/>
            <a:ext cx="1088967" cy="9599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563405B-9B70-B34C-BCC2-08BFB16C6AAF}"/>
              </a:ext>
            </a:extLst>
          </p:cNvPr>
          <p:cNvSpPr txBox="1"/>
          <p:nvPr/>
        </p:nvSpPr>
        <p:spPr>
          <a:xfrm>
            <a:off x="5931908" y="1694533"/>
            <a:ext cx="2638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Alternative input</a:t>
            </a:r>
            <a:r>
              <a:rPr lang="en-US" sz="1100" dirty="0"/>
              <a:t>: using the fact model (XML, database ORM, </a:t>
            </a:r>
            <a:r>
              <a:rPr lang="en-US" sz="1100" dirty="0" err="1"/>
              <a:t>etc</a:t>
            </a:r>
            <a:r>
              <a:rPr lang="en-US" sz="1100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6554747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  <p:bldP spid="46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6C79-8F0C-C442-864E-3561E987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286C-63F8-4F47-8A0E-AB67250BC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64751"/>
            <a:ext cx="81534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exchange the functional annotation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have designed: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 format to exchange annotation rules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 engine to apply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would need your feedback and ideas: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 the rule format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 the input / output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 the engine (beta-testing)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5654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2883747-BE32-894D-9C2F-3D552BC1E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C84C59-F315-0E4C-89E1-4FB5BF080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of the </a:t>
            </a:r>
            <a:r>
              <a:rPr lang="en-US" dirty="0" err="1"/>
              <a:t>UniFIRE</a:t>
            </a:r>
            <a:r>
              <a:rPr lang="en-US" dirty="0"/>
              <a:t> alpha-version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91-1C50-9745-9B72-9CA3188F2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EB672-2EC5-CE48-B879-8084F84F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4669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A4C5A6B-BA0C-6F40-A8A4-25596C20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6" y="868307"/>
            <a:ext cx="8344926" cy="1090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F3CF3-A1CC-9B48-9049-16EEA2E4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Input Sequence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334BC7-0D90-6147-A2CF-F590A6846D8C}"/>
              </a:ext>
            </a:extLst>
          </p:cNvPr>
          <p:cNvGrpSpPr/>
          <p:nvPr/>
        </p:nvGrpSpPr>
        <p:grpSpPr>
          <a:xfrm>
            <a:off x="533400" y="2583635"/>
            <a:ext cx="1007007" cy="1109508"/>
            <a:chOff x="1758461" y="2700233"/>
            <a:chExt cx="1007007" cy="11095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CF9B01-66B0-5349-BFB5-0654D9D4AE0C}"/>
                </a:ext>
              </a:extLst>
            </p:cNvPr>
            <p:cNvSpPr/>
            <p:nvPr/>
          </p:nvSpPr>
          <p:spPr bwMode="auto">
            <a:xfrm>
              <a:off x="1776417" y="2700233"/>
              <a:ext cx="935184" cy="847899"/>
            </a:xfrm>
            <a:prstGeom prst="rect">
              <a:avLst/>
            </a:prstGeom>
            <a:ln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788A75-A6EC-1444-85F7-0FEBDDA4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5917" y="2765579"/>
              <a:ext cx="724363" cy="7243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1031D3-6440-CD45-B40D-9AFEDBED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5195" y="3094857"/>
              <a:ext cx="395085" cy="39508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D6F703-BCF5-3A48-842A-D811075E697E}"/>
                </a:ext>
              </a:extLst>
            </p:cNvPr>
            <p:cNvSpPr/>
            <p:nvPr/>
          </p:nvSpPr>
          <p:spPr>
            <a:xfrm>
              <a:off x="1758461" y="3548131"/>
              <a:ext cx="10070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err="1"/>
                <a:t>InterProScan</a:t>
              </a:r>
              <a:endParaRPr lang="en-US" sz="105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298DF31-257F-FF41-9A13-3BCF722DF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587" y="1151382"/>
            <a:ext cx="1080193" cy="64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A5BC23-57AD-2F44-ABF1-ADE83DC28EDD}"/>
              </a:ext>
            </a:extLst>
          </p:cNvPr>
          <p:cNvSpPr txBox="1"/>
          <p:nvPr/>
        </p:nvSpPr>
        <p:spPr>
          <a:xfrm>
            <a:off x="5084069" y="1660998"/>
            <a:ext cx="1064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Blast search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7ACF3F-5A20-5E40-8AC2-202037DA9D08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4221271" y="1475440"/>
            <a:ext cx="8483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CE4BC1-8C23-8E49-AA8A-E20F2572C9E8}"/>
              </a:ext>
            </a:extLst>
          </p:cNvPr>
          <p:cNvCxnSpPr>
            <a:cxnSpLocks/>
          </p:cNvCxnSpPr>
          <p:nvPr/>
        </p:nvCxnSpPr>
        <p:spPr bwMode="auto">
          <a:xfrm>
            <a:off x="1018948" y="2064106"/>
            <a:ext cx="0" cy="431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08A6028-4053-884B-A645-ACC32408B6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093" b="34015"/>
          <a:stretch/>
        </p:blipFill>
        <p:spPr>
          <a:xfrm>
            <a:off x="66896" y="4782298"/>
            <a:ext cx="5115094" cy="1211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7214F2-2A14-A147-94F2-2D9E79151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979" y="2123556"/>
            <a:ext cx="7496021" cy="248602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71E63-48A4-D34B-987F-9F6208E5A14E}"/>
              </a:ext>
            </a:extLst>
          </p:cNvPr>
          <p:cNvCxnSpPr/>
          <p:nvPr/>
        </p:nvCxnSpPr>
        <p:spPr bwMode="auto">
          <a:xfrm>
            <a:off x="1018948" y="3795386"/>
            <a:ext cx="0" cy="9869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AEE30B4-12B2-8543-B22E-A66E33F96FEF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6149780" y="1475440"/>
            <a:ext cx="471421" cy="81047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17DF83B-46B6-6245-99C8-36FA2CC512A0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520287" y="4541177"/>
            <a:ext cx="601252" cy="73805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EDE878B-126B-6547-83D3-F21EF16F5D78}"/>
              </a:ext>
            </a:extLst>
          </p:cNvPr>
          <p:cNvSpPr txBox="1"/>
          <p:nvPr/>
        </p:nvSpPr>
        <p:spPr>
          <a:xfrm>
            <a:off x="7189940" y="5003482"/>
            <a:ext cx="1866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70% identity not enough to infer annotations by similarity</a:t>
            </a:r>
          </a:p>
        </p:txBody>
      </p:sp>
    </p:spTree>
    <p:extLst>
      <p:ext uri="{BB962C8B-B14F-4D97-AF65-F5344CB8AC3E}">
        <p14:creationId xmlns:p14="http://schemas.microsoft.com/office/powerpoint/2010/main" val="356866202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7974-CE35-5C4E-B157-6CE4A8C0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Running </a:t>
            </a:r>
            <a:r>
              <a:rPr lang="en-US" dirty="0" err="1"/>
              <a:t>InterProScan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DA6AD-FB29-574A-ACF6-F0BE713E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37" y="906000"/>
            <a:ext cx="4128344" cy="251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CACA1-1E8F-A34C-BADF-379787D2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11" y="1754176"/>
            <a:ext cx="6663845" cy="4337785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8DF433C-B3D8-8C4A-8EEE-F481476CB3C1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 rot="16200000" flipH="1">
            <a:off x="199534" y="1855391"/>
            <a:ext cx="2751721" cy="13836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409E92-9A76-3E43-A297-D043C1D4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6" y="1171348"/>
            <a:ext cx="4298616" cy="25572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8FC5C-DE39-074F-AA03-14AAB16E0AC9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4988852" y="1299211"/>
            <a:ext cx="1048693" cy="54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41AB7E-80FA-5E4B-9DEE-26EBE5BF40EE}"/>
              </a:ext>
            </a:extLst>
          </p:cNvPr>
          <p:cNvSpPr txBox="1"/>
          <p:nvPr/>
        </p:nvSpPr>
        <p:spPr>
          <a:xfrm>
            <a:off x="5999967" y="1116904"/>
            <a:ext cx="2649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Provided. For </a:t>
            </a:r>
            <a:r>
              <a:rPr lang="en-US" sz="1200" dirty="0" err="1"/>
              <a:t>UniRule</a:t>
            </a:r>
            <a:r>
              <a:rPr lang="en-US" sz="1200" dirty="0"/>
              <a:t> only.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EA8BC-89FE-3B45-9C25-5824BD253E06}"/>
              </a:ext>
            </a:extLst>
          </p:cNvPr>
          <p:cNvSpPr txBox="1"/>
          <p:nvPr/>
        </p:nvSpPr>
        <p:spPr>
          <a:xfrm>
            <a:off x="3670126" y="1498451"/>
            <a:ext cx="350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 err="1"/>
              <a:t>interproscan-output.xml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4808535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1BDE28-CDEF-DD41-AF1D-8A6BF40D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850237"/>
            <a:ext cx="2372377" cy="3274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4F5DA-590F-AA4E-9D04-09CFA73BD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Applying </a:t>
            </a:r>
            <a:r>
              <a:rPr lang="en-US" dirty="0" err="1"/>
              <a:t>UniRule</a:t>
            </a:r>
            <a:r>
              <a:rPr lang="en-US" dirty="0"/>
              <a:t> rules with </a:t>
            </a:r>
            <a:r>
              <a:rPr lang="en-US" dirty="0" err="1"/>
              <a:t>UniFIRE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DADE7-0A6E-1348-9D56-DE92578B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42" y="2850237"/>
            <a:ext cx="6747106" cy="3361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2E231-2722-DD4A-9F01-574CD583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0" y="1226091"/>
            <a:ext cx="8442542" cy="13729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4437AA-4E50-7E43-B3C1-BED1A9A8E0A6}"/>
              </a:ext>
            </a:extLst>
          </p:cNvPr>
          <p:cNvCxnSpPr>
            <a:stCxn id="12" idx="2"/>
          </p:cNvCxnSpPr>
          <p:nvPr/>
        </p:nvCxnSpPr>
        <p:spPr bwMode="auto">
          <a:xfrm flipH="1">
            <a:off x="1114816" y="2599007"/>
            <a:ext cx="3438395" cy="251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4DD11B-A30F-BF45-BC23-218B91BF6D5F}"/>
              </a:ext>
            </a:extLst>
          </p:cNvPr>
          <p:cNvCxnSpPr>
            <a:stCxn id="12" idx="2"/>
            <a:endCxn id="5" idx="0"/>
          </p:cNvCxnSpPr>
          <p:nvPr/>
        </p:nvCxnSpPr>
        <p:spPr bwMode="auto">
          <a:xfrm>
            <a:off x="4553211" y="2599007"/>
            <a:ext cx="1212384" cy="2512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F965C4-23E7-C34C-A6C8-9769E8F5B9B4}"/>
              </a:ext>
            </a:extLst>
          </p:cNvPr>
          <p:cNvSpPr txBox="1"/>
          <p:nvPr/>
        </p:nvSpPr>
        <p:spPr>
          <a:xfrm>
            <a:off x="878859" y="5800287"/>
            <a:ext cx="81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037227-8D61-8D41-AA94-AAD06BAE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917846"/>
            <a:ext cx="79375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875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896A-B343-DE46-B971-0B580A4A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Let’s look at the triggered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567FD-CCBB-3249-A073-40141C3DF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4"/>
          <a:stretch/>
        </p:blipFill>
        <p:spPr>
          <a:xfrm>
            <a:off x="38100" y="916488"/>
            <a:ext cx="9105900" cy="51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6285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43EB-8F7E-844A-977C-A05CE27D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3B80-D0D4-5147-B596-1A2AFB7AE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53783"/>
            <a:ext cx="8153400" cy="4945294"/>
          </a:xfrm>
        </p:spPr>
        <p:txBody>
          <a:bodyPr/>
          <a:lstStyle/>
          <a:p>
            <a:r>
              <a:rPr lang="en-GB" dirty="0"/>
              <a:t>Annotation rules are valuable knowledge that should be publicly shared</a:t>
            </a:r>
          </a:p>
          <a:p>
            <a:r>
              <a:rPr lang="en-GB" dirty="0"/>
              <a:t>Distributing annotation rules</a:t>
            </a:r>
          </a:p>
          <a:p>
            <a:pPr lvl="1"/>
            <a:r>
              <a:rPr lang="en-GB" dirty="0"/>
              <a:t>To open the </a:t>
            </a:r>
            <a:r>
              <a:rPr lang="en-GB" dirty="0" err="1"/>
              <a:t>UniProt</a:t>
            </a:r>
            <a:r>
              <a:rPr lang="en-GB" dirty="0"/>
              <a:t> systems to the community</a:t>
            </a:r>
          </a:p>
          <a:p>
            <a:pPr lvl="1"/>
            <a:r>
              <a:rPr lang="en-GB" dirty="0"/>
              <a:t>To facilitate the exchange of rules between research groups</a:t>
            </a:r>
          </a:p>
          <a:p>
            <a:r>
              <a:rPr lang="en-GB" dirty="0"/>
              <a:t>Providing a way to apply the rules on your data</a:t>
            </a:r>
          </a:p>
          <a:p>
            <a:pPr lvl="1"/>
            <a:r>
              <a:rPr lang="en-GB" dirty="0"/>
              <a:t>Standalone tool</a:t>
            </a:r>
          </a:p>
          <a:p>
            <a:pPr lvl="1"/>
            <a:r>
              <a:rPr lang="en-GB" dirty="0"/>
              <a:t>Service</a:t>
            </a:r>
          </a:p>
          <a:p>
            <a:r>
              <a:rPr lang="en-GB" dirty="0"/>
              <a:t>Open to contribution</a:t>
            </a:r>
          </a:p>
          <a:p>
            <a:pPr lvl="1"/>
            <a:r>
              <a:rPr lang="en-GB" dirty="0"/>
              <a:t>We need your feedback</a:t>
            </a:r>
          </a:p>
          <a:p>
            <a:pPr lvl="1"/>
            <a:r>
              <a:rPr lang="en-GB" dirty="0"/>
              <a:t>Open-source code, extensible model,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2581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FF34A23-119F-D341-B2B9-ACBC2E012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attention, do you have 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E5B11-3E7E-2D43-9798-6506E980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74488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565A-11E5-B84C-AD3C-E7BD39607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13" y="924674"/>
            <a:ext cx="8153400" cy="4602821"/>
          </a:xfrm>
        </p:spPr>
        <p:txBody>
          <a:bodyPr/>
          <a:lstStyle/>
          <a:p>
            <a:r>
              <a:rPr lang="en-US" dirty="0"/>
              <a:t>Any question / suggestion about: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UniProt</a:t>
            </a:r>
            <a:r>
              <a:rPr lang="en-US" dirty="0"/>
              <a:t> annotation systems?</a:t>
            </a:r>
          </a:p>
          <a:p>
            <a:pPr lvl="1"/>
            <a:r>
              <a:rPr lang="en-US" dirty="0"/>
              <a:t>The rule format?</a:t>
            </a:r>
          </a:p>
          <a:p>
            <a:pPr lvl="1"/>
            <a:r>
              <a:rPr lang="en-US" dirty="0"/>
              <a:t>The engine?</a:t>
            </a:r>
          </a:p>
          <a:p>
            <a:pPr lvl="1"/>
            <a:r>
              <a:rPr lang="en-US" dirty="0"/>
              <a:t>The input / output data?</a:t>
            </a:r>
          </a:p>
          <a:p>
            <a:r>
              <a:rPr lang="en-US" dirty="0"/>
              <a:t>How would you like to use it?</a:t>
            </a:r>
          </a:p>
          <a:p>
            <a:pPr lvl="1"/>
            <a:r>
              <a:rPr lang="en-US" dirty="0"/>
              <a:t>Do you have an existing annotation pipeline?</a:t>
            </a:r>
          </a:p>
          <a:p>
            <a:pPr lvl="1"/>
            <a:r>
              <a:rPr lang="en-US" dirty="0"/>
              <a:t>Are you running </a:t>
            </a:r>
            <a:r>
              <a:rPr lang="en-US" dirty="0" err="1"/>
              <a:t>InterProScan</a:t>
            </a:r>
            <a:r>
              <a:rPr lang="en-US" dirty="0"/>
              <a:t>? How?</a:t>
            </a:r>
          </a:p>
          <a:p>
            <a:pPr lvl="1"/>
            <a:r>
              <a:rPr lang="en-US" dirty="0"/>
              <a:t>How much data do you want to annotate?</a:t>
            </a:r>
          </a:p>
          <a:p>
            <a:r>
              <a:rPr lang="en-US" dirty="0"/>
              <a:t>Would you like to create annotation rules?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E3E83B-EB28-024B-8AFE-C3B746EB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762000"/>
          </a:xfrm>
        </p:spPr>
        <p:txBody>
          <a:bodyPr/>
          <a:lstStyle/>
          <a:p>
            <a:r>
              <a:rPr lang="en-US" dirty="0"/>
              <a:t>Questions – Breaking the ice</a:t>
            </a:r>
          </a:p>
        </p:txBody>
      </p:sp>
    </p:spTree>
    <p:extLst>
      <p:ext uri="{BB962C8B-B14F-4D97-AF65-F5344CB8AC3E}">
        <p14:creationId xmlns:p14="http://schemas.microsoft.com/office/powerpoint/2010/main" val="139998404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4C59-F315-0E4C-89E1-4FB5BF08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040419"/>
            <a:ext cx="8230455" cy="68571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UniProt</a:t>
            </a:r>
            <a:r>
              <a:rPr lang="en-US" dirty="0"/>
              <a:t> functional annotation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03E91-1C50-9745-9B72-9CA3188F2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C9D38-82B0-D54D-8CD0-B69BBF00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1" y="6185163"/>
            <a:ext cx="1120021" cy="5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45929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UniRule</a:t>
            </a:r>
            <a:r>
              <a:rPr lang="en-US" dirty="0"/>
              <a:t>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7" y="2145645"/>
            <a:ext cx="3812839" cy="1647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413" y="1929075"/>
            <a:ext cx="4482387" cy="1879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7" y="3939966"/>
            <a:ext cx="5661329" cy="1940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02" y="3892258"/>
            <a:ext cx="2580198" cy="21881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9857" y="953091"/>
            <a:ext cx="8197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Use the presence of specific protein signatures together with taxonomy to predict the biochemical features and biological role of a protein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Rules are created and tested by experienced curators using experimental data from manually annotated entries</a:t>
            </a:r>
          </a:p>
        </p:txBody>
      </p:sp>
    </p:spTree>
    <p:extLst>
      <p:ext uri="{BB962C8B-B14F-4D97-AF65-F5344CB8AC3E}">
        <p14:creationId xmlns:p14="http://schemas.microsoft.com/office/powerpoint/2010/main" val="1840884343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23AC-FEC1-A34A-B2F5-6FC86CBE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UniRule</a:t>
            </a:r>
            <a:r>
              <a:rPr lang="en-US" dirty="0"/>
              <a:t>: more complex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538BD-A874-5049-BA41-94B28B361D87}"/>
              </a:ext>
            </a:extLst>
          </p:cNvPr>
          <p:cNvSpPr/>
          <p:nvPr/>
        </p:nvSpPr>
        <p:spPr>
          <a:xfrm>
            <a:off x="0" y="5810250"/>
            <a:ext cx="37573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http://www.uniprot.org/unirule/UR000083169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2DB30-E861-4C4D-8DC9-D2333A64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98" y="898559"/>
            <a:ext cx="8819804" cy="49116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FCA260-9310-0343-801E-01EF3DC6E0D2}"/>
              </a:ext>
            </a:extLst>
          </p:cNvPr>
          <p:cNvCxnSpPr/>
          <p:nvPr/>
        </p:nvCxnSpPr>
        <p:spPr bwMode="auto">
          <a:xfrm>
            <a:off x="4322618" y="1662545"/>
            <a:ext cx="85621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CD2D75-971F-1942-B9F7-D0DAEADDDD78}"/>
              </a:ext>
            </a:extLst>
          </p:cNvPr>
          <p:cNvCxnSpPr>
            <a:cxnSpLocks/>
          </p:cNvCxnSpPr>
          <p:nvPr/>
        </p:nvCxnSpPr>
        <p:spPr bwMode="auto">
          <a:xfrm>
            <a:off x="4322618" y="1828800"/>
            <a:ext cx="856211" cy="781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5B72E4-BF07-C648-9EEF-8A3E5E088FB9}"/>
              </a:ext>
            </a:extLst>
          </p:cNvPr>
          <p:cNvCxnSpPr>
            <a:cxnSpLocks/>
          </p:cNvCxnSpPr>
          <p:nvPr/>
        </p:nvCxnSpPr>
        <p:spPr bwMode="auto">
          <a:xfrm>
            <a:off x="4256116" y="1886989"/>
            <a:ext cx="922712" cy="24467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A78953-D93D-254B-B135-55EF002EE895}"/>
              </a:ext>
            </a:extLst>
          </p:cNvPr>
          <p:cNvCxnSpPr>
            <a:cxnSpLocks/>
          </p:cNvCxnSpPr>
          <p:nvPr/>
        </p:nvCxnSpPr>
        <p:spPr bwMode="auto">
          <a:xfrm>
            <a:off x="4189615" y="1886989"/>
            <a:ext cx="989213" cy="2926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800FA2-808C-5D4F-B0F4-CE910BBAA514}"/>
              </a:ext>
            </a:extLst>
          </p:cNvPr>
          <p:cNvCxnSpPr>
            <a:cxnSpLocks/>
          </p:cNvCxnSpPr>
          <p:nvPr/>
        </p:nvCxnSpPr>
        <p:spPr bwMode="auto">
          <a:xfrm flipV="1">
            <a:off x="4123113" y="2209800"/>
            <a:ext cx="1091736" cy="1177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89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4EA815-3EC6-0342-991C-7DBBD65D10C7}"/>
              </a:ext>
            </a:extLst>
          </p:cNvPr>
          <p:cNvCxnSpPr>
            <a:cxnSpLocks/>
          </p:cNvCxnSpPr>
          <p:nvPr/>
        </p:nvCxnSpPr>
        <p:spPr bwMode="auto">
          <a:xfrm>
            <a:off x="4123113" y="2327564"/>
            <a:ext cx="1091736" cy="663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89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C6E54E-BAA1-364A-A28E-F56C3B451243}"/>
              </a:ext>
            </a:extLst>
          </p:cNvPr>
          <p:cNvCxnSpPr>
            <a:cxnSpLocks/>
          </p:cNvCxnSpPr>
          <p:nvPr/>
        </p:nvCxnSpPr>
        <p:spPr bwMode="auto">
          <a:xfrm>
            <a:off x="4123113" y="2327564"/>
            <a:ext cx="1055715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890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9F02C5-4601-734C-974D-6A3DDCD43F9A}"/>
              </a:ext>
            </a:extLst>
          </p:cNvPr>
          <p:cNvCxnSpPr>
            <a:cxnSpLocks/>
          </p:cNvCxnSpPr>
          <p:nvPr/>
        </p:nvCxnSpPr>
        <p:spPr bwMode="auto">
          <a:xfrm>
            <a:off x="2610196" y="3275215"/>
            <a:ext cx="2568632" cy="19188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F94D1B-1BE8-0B46-BF95-CE9FD0551319}"/>
              </a:ext>
            </a:extLst>
          </p:cNvPr>
          <p:cNvCxnSpPr>
            <a:cxnSpLocks/>
          </p:cNvCxnSpPr>
          <p:nvPr/>
        </p:nvCxnSpPr>
        <p:spPr bwMode="auto">
          <a:xfrm>
            <a:off x="2610196" y="3275215"/>
            <a:ext cx="2568632" cy="23580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3286892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93765" cy="762000"/>
          </a:xfrm>
        </p:spPr>
        <p:txBody>
          <a:bodyPr/>
          <a:lstStyle/>
          <a:p>
            <a:r>
              <a:rPr lang="en-US" dirty="0"/>
              <a:t>The Statistical Automatic Annotation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857" y="953091"/>
            <a:ext cx="81977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Generates automatic rules for functional annotation from expertly annotated entries in 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UniProtKB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/Swiss-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Prot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the C4.5 decision tree algorithm 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Algorithm find the most concise rule for an annotation based on the properties of sequence length, 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InterPro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group membership and taxonomy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" y="3520763"/>
            <a:ext cx="5137450" cy="1076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26" y="4334005"/>
            <a:ext cx="5657659" cy="165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68" y="2268283"/>
            <a:ext cx="6027972" cy="12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59130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EB30-994D-3A4B-B354-E972DAF7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 Decision tree learning explained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A3A3910-45B6-6F48-A74B-5D0543858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623" y="3349440"/>
            <a:ext cx="2881440" cy="324034"/>
          </a:xfrm>
          <a:custGeom>
            <a:avLst/>
            <a:gdLst>
              <a:gd name="T0" fmla="*/ 161 w 8824"/>
              <a:gd name="T1" fmla="*/ 0 h 992"/>
              <a:gd name="T2" fmla="*/ 129 w 8824"/>
              <a:gd name="T3" fmla="*/ 8 h 992"/>
              <a:gd name="T4" fmla="*/ 97 w 8824"/>
              <a:gd name="T5" fmla="*/ 21 h 992"/>
              <a:gd name="T6" fmla="*/ 69 w 8824"/>
              <a:gd name="T7" fmla="*/ 40 h 992"/>
              <a:gd name="T8" fmla="*/ 44 w 8824"/>
              <a:gd name="T9" fmla="*/ 64 h 992"/>
              <a:gd name="T10" fmla="*/ 23 w 8824"/>
              <a:gd name="T11" fmla="*/ 90 h 992"/>
              <a:gd name="T12" fmla="*/ 9 w 8824"/>
              <a:gd name="T13" fmla="*/ 119 h 992"/>
              <a:gd name="T14" fmla="*/ 1 w 8824"/>
              <a:gd name="T15" fmla="*/ 149 h 992"/>
              <a:gd name="T16" fmla="*/ 0 w 8824"/>
              <a:gd name="T17" fmla="*/ 826 h 992"/>
              <a:gd name="T18" fmla="*/ 4 w 8824"/>
              <a:gd name="T19" fmla="*/ 856 h 992"/>
              <a:gd name="T20" fmla="*/ 15 w 8824"/>
              <a:gd name="T21" fmla="*/ 886 h 992"/>
              <a:gd name="T22" fmla="*/ 33 w 8824"/>
              <a:gd name="T23" fmla="*/ 914 h 992"/>
              <a:gd name="T24" fmla="*/ 56 w 8824"/>
              <a:gd name="T25" fmla="*/ 939 h 992"/>
              <a:gd name="T26" fmla="*/ 83 w 8824"/>
              <a:gd name="T27" fmla="*/ 960 h 992"/>
              <a:gd name="T28" fmla="*/ 113 w 8824"/>
              <a:gd name="T29" fmla="*/ 977 h 992"/>
              <a:gd name="T30" fmla="*/ 145 w 8824"/>
              <a:gd name="T31" fmla="*/ 987 h 992"/>
              <a:gd name="T32" fmla="*/ 178 w 8824"/>
              <a:gd name="T33" fmla="*/ 991 h 992"/>
              <a:gd name="T34" fmla="*/ 8662 w 8824"/>
              <a:gd name="T35" fmla="*/ 990 h 992"/>
              <a:gd name="T36" fmla="*/ 8694 w 8824"/>
              <a:gd name="T37" fmla="*/ 983 h 992"/>
              <a:gd name="T38" fmla="*/ 8726 w 8824"/>
              <a:gd name="T39" fmla="*/ 970 h 992"/>
              <a:gd name="T40" fmla="*/ 8754 w 8824"/>
              <a:gd name="T41" fmla="*/ 950 h 992"/>
              <a:gd name="T42" fmla="*/ 8779 w 8824"/>
              <a:gd name="T43" fmla="*/ 927 h 992"/>
              <a:gd name="T44" fmla="*/ 8800 w 8824"/>
              <a:gd name="T45" fmla="*/ 901 h 992"/>
              <a:gd name="T46" fmla="*/ 8814 w 8824"/>
              <a:gd name="T47" fmla="*/ 871 h 992"/>
              <a:gd name="T48" fmla="*/ 8822 w 8824"/>
              <a:gd name="T49" fmla="*/ 842 h 992"/>
              <a:gd name="T50" fmla="*/ 8823 w 8824"/>
              <a:gd name="T51" fmla="*/ 165 h 992"/>
              <a:gd name="T52" fmla="*/ 8819 w 8824"/>
              <a:gd name="T53" fmla="*/ 134 h 992"/>
              <a:gd name="T54" fmla="*/ 8808 w 8824"/>
              <a:gd name="T55" fmla="*/ 104 h 992"/>
              <a:gd name="T56" fmla="*/ 8790 w 8824"/>
              <a:gd name="T57" fmla="*/ 77 h 992"/>
              <a:gd name="T58" fmla="*/ 8767 w 8824"/>
              <a:gd name="T59" fmla="*/ 52 h 992"/>
              <a:gd name="T60" fmla="*/ 8740 w 8824"/>
              <a:gd name="T61" fmla="*/ 30 h 992"/>
              <a:gd name="T62" fmla="*/ 8710 w 8824"/>
              <a:gd name="T63" fmla="*/ 13 h 992"/>
              <a:gd name="T64" fmla="*/ 8678 w 8824"/>
              <a:gd name="T65" fmla="*/ 3 h 992"/>
              <a:gd name="T66" fmla="*/ 8645 w 8824"/>
              <a:gd name="T67" fmla="*/ 0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824" h="992">
                <a:moveTo>
                  <a:pt x="178" y="0"/>
                </a:moveTo>
                <a:lnTo>
                  <a:pt x="161" y="0"/>
                </a:lnTo>
                <a:lnTo>
                  <a:pt x="145" y="3"/>
                </a:lnTo>
                <a:lnTo>
                  <a:pt x="129" y="8"/>
                </a:lnTo>
                <a:lnTo>
                  <a:pt x="113" y="13"/>
                </a:lnTo>
                <a:lnTo>
                  <a:pt x="97" y="21"/>
                </a:lnTo>
                <a:lnTo>
                  <a:pt x="83" y="30"/>
                </a:lnTo>
                <a:lnTo>
                  <a:pt x="69" y="40"/>
                </a:lnTo>
                <a:lnTo>
                  <a:pt x="56" y="52"/>
                </a:lnTo>
                <a:lnTo>
                  <a:pt x="44" y="64"/>
                </a:lnTo>
                <a:lnTo>
                  <a:pt x="33" y="77"/>
                </a:lnTo>
                <a:lnTo>
                  <a:pt x="23" y="90"/>
                </a:lnTo>
                <a:lnTo>
                  <a:pt x="15" y="104"/>
                </a:lnTo>
                <a:lnTo>
                  <a:pt x="9" y="119"/>
                </a:lnTo>
                <a:lnTo>
                  <a:pt x="4" y="134"/>
                </a:lnTo>
                <a:lnTo>
                  <a:pt x="1" y="149"/>
                </a:lnTo>
                <a:lnTo>
                  <a:pt x="0" y="165"/>
                </a:lnTo>
                <a:lnTo>
                  <a:pt x="0" y="826"/>
                </a:lnTo>
                <a:lnTo>
                  <a:pt x="1" y="842"/>
                </a:lnTo>
                <a:lnTo>
                  <a:pt x="4" y="856"/>
                </a:lnTo>
                <a:lnTo>
                  <a:pt x="9" y="871"/>
                </a:lnTo>
                <a:lnTo>
                  <a:pt x="15" y="886"/>
                </a:lnTo>
                <a:lnTo>
                  <a:pt x="23" y="901"/>
                </a:lnTo>
                <a:lnTo>
                  <a:pt x="33" y="914"/>
                </a:lnTo>
                <a:lnTo>
                  <a:pt x="44" y="927"/>
                </a:lnTo>
                <a:lnTo>
                  <a:pt x="56" y="939"/>
                </a:lnTo>
                <a:lnTo>
                  <a:pt x="69" y="950"/>
                </a:lnTo>
                <a:lnTo>
                  <a:pt x="83" y="960"/>
                </a:lnTo>
                <a:lnTo>
                  <a:pt x="97" y="970"/>
                </a:lnTo>
                <a:lnTo>
                  <a:pt x="113" y="977"/>
                </a:lnTo>
                <a:lnTo>
                  <a:pt x="129" y="983"/>
                </a:lnTo>
                <a:lnTo>
                  <a:pt x="145" y="987"/>
                </a:lnTo>
                <a:lnTo>
                  <a:pt x="161" y="990"/>
                </a:lnTo>
                <a:lnTo>
                  <a:pt x="178" y="991"/>
                </a:lnTo>
                <a:lnTo>
                  <a:pt x="8645" y="991"/>
                </a:lnTo>
                <a:lnTo>
                  <a:pt x="8662" y="990"/>
                </a:lnTo>
                <a:lnTo>
                  <a:pt x="8678" y="987"/>
                </a:lnTo>
                <a:lnTo>
                  <a:pt x="8694" y="983"/>
                </a:lnTo>
                <a:lnTo>
                  <a:pt x="8710" y="977"/>
                </a:lnTo>
                <a:lnTo>
                  <a:pt x="8726" y="970"/>
                </a:lnTo>
                <a:lnTo>
                  <a:pt x="8740" y="960"/>
                </a:lnTo>
                <a:lnTo>
                  <a:pt x="8754" y="950"/>
                </a:lnTo>
                <a:lnTo>
                  <a:pt x="8767" y="939"/>
                </a:lnTo>
                <a:lnTo>
                  <a:pt x="8779" y="927"/>
                </a:lnTo>
                <a:lnTo>
                  <a:pt x="8790" y="914"/>
                </a:lnTo>
                <a:lnTo>
                  <a:pt x="8800" y="901"/>
                </a:lnTo>
                <a:lnTo>
                  <a:pt x="8808" y="886"/>
                </a:lnTo>
                <a:lnTo>
                  <a:pt x="8814" y="871"/>
                </a:lnTo>
                <a:lnTo>
                  <a:pt x="8819" y="856"/>
                </a:lnTo>
                <a:lnTo>
                  <a:pt x="8822" y="842"/>
                </a:lnTo>
                <a:lnTo>
                  <a:pt x="8823" y="826"/>
                </a:lnTo>
                <a:lnTo>
                  <a:pt x="8823" y="165"/>
                </a:lnTo>
                <a:lnTo>
                  <a:pt x="8822" y="149"/>
                </a:lnTo>
                <a:lnTo>
                  <a:pt x="8819" y="134"/>
                </a:lnTo>
                <a:lnTo>
                  <a:pt x="8814" y="119"/>
                </a:lnTo>
                <a:lnTo>
                  <a:pt x="8808" y="104"/>
                </a:lnTo>
                <a:lnTo>
                  <a:pt x="8800" y="90"/>
                </a:lnTo>
                <a:lnTo>
                  <a:pt x="8790" y="77"/>
                </a:lnTo>
                <a:lnTo>
                  <a:pt x="8779" y="64"/>
                </a:lnTo>
                <a:lnTo>
                  <a:pt x="8767" y="52"/>
                </a:lnTo>
                <a:lnTo>
                  <a:pt x="8754" y="40"/>
                </a:lnTo>
                <a:lnTo>
                  <a:pt x="8740" y="30"/>
                </a:lnTo>
                <a:lnTo>
                  <a:pt x="8726" y="21"/>
                </a:lnTo>
                <a:lnTo>
                  <a:pt x="8710" y="13"/>
                </a:lnTo>
                <a:lnTo>
                  <a:pt x="8694" y="8"/>
                </a:lnTo>
                <a:lnTo>
                  <a:pt x="8678" y="3"/>
                </a:lnTo>
                <a:lnTo>
                  <a:pt x="8662" y="0"/>
                </a:lnTo>
                <a:lnTo>
                  <a:pt x="8645" y="0"/>
                </a:lnTo>
                <a:lnTo>
                  <a:pt x="178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GB" sz="2000">
              <a:latin typeface="Helvetica" pitchFamily="2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8B334EE-B67B-0A4D-B871-144AE94D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783" y="3405606"/>
            <a:ext cx="2515680" cy="21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2656" tIns="0" rIns="32656" bIns="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5pPr>
            <a:lvl6pPr marL="15367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6pPr>
            <a:lvl7pPr marL="19939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7pPr>
            <a:lvl8pPr marL="24511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8pPr>
            <a:lvl9pPr marL="29083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altLang="en-US" sz="1200" dirty="0">
                <a:latin typeface="Helvetica" pitchFamily="2" charset="0"/>
                <a:cs typeface="Arial" charset="0"/>
              </a:rPr>
              <a:t>Prot1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, </a:t>
            </a:r>
            <a:r>
              <a:rPr lang="en-GB" altLang="en-US" sz="1200" dirty="0">
                <a:latin typeface="Helvetica" pitchFamily="2" charset="0"/>
                <a:cs typeface="Arial" charset="0"/>
              </a:rPr>
              <a:t>Prot4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, </a:t>
            </a:r>
            <a:r>
              <a:rPr lang="en-GB" altLang="en-US" sz="1200" dirty="0">
                <a:latin typeface="Helvetica" pitchFamily="2" charset="0"/>
                <a:cs typeface="Arial" charset="0"/>
              </a:rPr>
              <a:t>Prot2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, </a:t>
            </a:r>
            <a:r>
              <a:rPr lang="en-GB" altLang="en-US" sz="1200" dirty="0">
                <a:latin typeface="Helvetica" pitchFamily="2" charset="0"/>
                <a:cs typeface="Arial" charset="0"/>
              </a:rPr>
              <a:t>Prot5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, </a:t>
            </a:r>
            <a:r>
              <a:rPr lang="en-GB" altLang="en-US" sz="1200" dirty="0">
                <a:latin typeface="Helvetica" pitchFamily="2" charset="0"/>
                <a:cs typeface="Arial" charset="0"/>
              </a:rPr>
              <a:t>Prot3</a:t>
            </a:r>
            <a:endParaRPr lang="en-GB" altLang="en-US" sz="1400" dirty="0">
              <a:latin typeface="Helvetica" pitchFamily="2" charset="0"/>
              <a:cs typeface="Arial" charset="0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C45F0364-B767-6B4F-86E2-FECB0E3A3608}"/>
              </a:ext>
            </a:extLst>
          </p:cNvPr>
          <p:cNvGrpSpPr>
            <a:grpSpLocks/>
          </p:cNvGrpSpPr>
          <p:nvPr/>
        </p:nvGrpSpPr>
        <p:grpSpPr bwMode="auto">
          <a:xfrm>
            <a:off x="2358503" y="4334502"/>
            <a:ext cx="3745400" cy="324034"/>
            <a:chOff x="1951" y="3037"/>
            <a:chExt cx="2282" cy="22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F54BD09-82A3-B746-B1C5-EA24BEC10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" y="3037"/>
              <a:ext cx="1305" cy="225"/>
            </a:xfrm>
            <a:custGeom>
              <a:avLst/>
              <a:gdLst>
                <a:gd name="T0" fmla="*/ 161 w 5754"/>
                <a:gd name="T1" fmla="*/ 1 h 993"/>
                <a:gd name="T2" fmla="*/ 129 w 5754"/>
                <a:gd name="T3" fmla="*/ 8 h 993"/>
                <a:gd name="T4" fmla="*/ 97 w 5754"/>
                <a:gd name="T5" fmla="*/ 21 h 993"/>
                <a:gd name="T6" fmla="*/ 69 w 5754"/>
                <a:gd name="T7" fmla="*/ 41 h 993"/>
                <a:gd name="T8" fmla="*/ 44 w 5754"/>
                <a:gd name="T9" fmla="*/ 64 h 993"/>
                <a:gd name="T10" fmla="*/ 23 w 5754"/>
                <a:gd name="T11" fmla="*/ 90 h 993"/>
                <a:gd name="T12" fmla="*/ 9 w 5754"/>
                <a:gd name="T13" fmla="*/ 120 h 993"/>
                <a:gd name="T14" fmla="*/ 1 w 5754"/>
                <a:gd name="T15" fmla="*/ 149 h 993"/>
                <a:gd name="T16" fmla="*/ 0 w 5754"/>
                <a:gd name="T17" fmla="*/ 826 h 993"/>
                <a:gd name="T18" fmla="*/ 4 w 5754"/>
                <a:gd name="T19" fmla="*/ 857 h 993"/>
                <a:gd name="T20" fmla="*/ 15 w 5754"/>
                <a:gd name="T21" fmla="*/ 887 h 993"/>
                <a:gd name="T22" fmla="*/ 33 w 5754"/>
                <a:gd name="T23" fmla="*/ 915 h 993"/>
                <a:gd name="T24" fmla="*/ 56 w 5754"/>
                <a:gd name="T25" fmla="*/ 940 h 993"/>
                <a:gd name="T26" fmla="*/ 83 w 5754"/>
                <a:gd name="T27" fmla="*/ 961 h 993"/>
                <a:gd name="T28" fmla="*/ 113 w 5754"/>
                <a:gd name="T29" fmla="*/ 978 h 993"/>
                <a:gd name="T30" fmla="*/ 145 w 5754"/>
                <a:gd name="T31" fmla="*/ 988 h 993"/>
                <a:gd name="T32" fmla="*/ 178 w 5754"/>
                <a:gd name="T33" fmla="*/ 992 h 993"/>
                <a:gd name="T34" fmla="*/ 5593 w 5754"/>
                <a:gd name="T35" fmla="*/ 991 h 993"/>
                <a:gd name="T36" fmla="*/ 5625 w 5754"/>
                <a:gd name="T37" fmla="*/ 983 h 993"/>
                <a:gd name="T38" fmla="*/ 5657 w 5754"/>
                <a:gd name="T39" fmla="*/ 970 h 993"/>
                <a:gd name="T40" fmla="*/ 5685 w 5754"/>
                <a:gd name="T41" fmla="*/ 951 h 993"/>
                <a:gd name="T42" fmla="*/ 5710 w 5754"/>
                <a:gd name="T43" fmla="*/ 928 h 993"/>
                <a:gd name="T44" fmla="*/ 5730 w 5754"/>
                <a:gd name="T45" fmla="*/ 902 h 993"/>
                <a:gd name="T46" fmla="*/ 5744 w 5754"/>
                <a:gd name="T47" fmla="*/ 872 h 993"/>
                <a:gd name="T48" fmla="*/ 5752 w 5754"/>
                <a:gd name="T49" fmla="*/ 842 h 993"/>
                <a:gd name="T50" fmla="*/ 5753 w 5754"/>
                <a:gd name="T51" fmla="*/ 165 h 993"/>
                <a:gd name="T52" fmla="*/ 5749 w 5754"/>
                <a:gd name="T53" fmla="*/ 135 h 993"/>
                <a:gd name="T54" fmla="*/ 5738 w 5754"/>
                <a:gd name="T55" fmla="*/ 105 h 993"/>
                <a:gd name="T56" fmla="*/ 5721 w 5754"/>
                <a:gd name="T57" fmla="*/ 77 h 993"/>
                <a:gd name="T58" fmla="*/ 5698 w 5754"/>
                <a:gd name="T59" fmla="*/ 52 h 993"/>
                <a:gd name="T60" fmla="*/ 5671 w 5754"/>
                <a:gd name="T61" fmla="*/ 31 h 993"/>
                <a:gd name="T62" fmla="*/ 5641 w 5754"/>
                <a:gd name="T63" fmla="*/ 14 h 993"/>
                <a:gd name="T64" fmla="*/ 5609 w 5754"/>
                <a:gd name="T65" fmla="*/ 4 h 993"/>
                <a:gd name="T66" fmla="*/ 5576 w 5754"/>
                <a:gd name="T6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54" h="993">
                  <a:moveTo>
                    <a:pt x="178" y="0"/>
                  </a:moveTo>
                  <a:lnTo>
                    <a:pt x="161" y="1"/>
                  </a:lnTo>
                  <a:lnTo>
                    <a:pt x="145" y="4"/>
                  </a:lnTo>
                  <a:lnTo>
                    <a:pt x="129" y="8"/>
                  </a:lnTo>
                  <a:lnTo>
                    <a:pt x="113" y="14"/>
                  </a:lnTo>
                  <a:lnTo>
                    <a:pt x="97" y="21"/>
                  </a:lnTo>
                  <a:lnTo>
                    <a:pt x="83" y="31"/>
                  </a:lnTo>
                  <a:lnTo>
                    <a:pt x="69" y="41"/>
                  </a:lnTo>
                  <a:lnTo>
                    <a:pt x="56" y="52"/>
                  </a:lnTo>
                  <a:lnTo>
                    <a:pt x="44" y="64"/>
                  </a:lnTo>
                  <a:lnTo>
                    <a:pt x="33" y="77"/>
                  </a:lnTo>
                  <a:lnTo>
                    <a:pt x="23" y="90"/>
                  </a:lnTo>
                  <a:lnTo>
                    <a:pt x="15" y="105"/>
                  </a:lnTo>
                  <a:lnTo>
                    <a:pt x="9" y="120"/>
                  </a:lnTo>
                  <a:lnTo>
                    <a:pt x="4" y="135"/>
                  </a:lnTo>
                  <a:lnTo>
                    <a:pt x="1" y="149"/>
                  </a:lnTo>
                  <a:lnTo>
                    <a:pt x="0" y="165"/>
                  </a:lnTo>
                  <a:lnTo>
                    <a:pt x="0" y="826"/>
                  </a:lnTo>
                  <a:lnTo>
                    <a:pt x="1" y="842"/>
                  </a:lnTo>
                  <a:lnTo>
                    <a:pt x="4" y="857"/>
                  </a:lnTo>
                  <a:lnTo>
                    <a:pt x="9" y="872"/>
                  </a:lnTo>
                  <a:lnTo>
                    <a:pt x="15" y="887"/>
                  </a:lnTo>
                  <a:lnTo>
                    <a:pt x="23" y="902"/>
                  </a:lnTo>
                  <a:lnTo>
                    <a:pt x="33" y="915"/>
                  </a:lnTo>
                  <a:lnTo>
                    <a:pt x="44" y="928"/>
                  </a:lnTo>
                  <a:lnTo>
                    <a:pt x="56" y="940"/>
                  </a:lnTo>
                  <a:lnTo>
                    <a:pt x="69" y="951"/>
                  </a:lnTo>
                  <a:lnTo>
                    <a:pt x="83" y="961"/>
                  </a:lnTo>
                  <a:lnTo>
                    <a:pt x="97" y="970"/>
                  </a:lnTo>
                  <a:lnTo>
                    <a:pt x="113" y="978"/>
                  </a:lnTo>
                  <a:lnTo>
                    <a:pt x="129" y="983"/>
                  </a:lnTo>
                  <a:lnTo>
                    <a:pt x="145" y="988"/>
                  </a:lnTo>
                  <a:lnTo>
                    <a:pt x="161" y="991"/>
                  </a:lnTo>
                  <a:lnTo>
                    <a:pt x="178" y="992"/>
                  </a:lnTo>
                  <a:lnTo>
                    <a:pt x="5576" y="992"/>
                  </a:lnTo>
                  <a:lnTo>
                    <a:pt x="5593" y="991"/>
                  </a:lnTo>
                  <a:lnTo>
                    <a:pt x="5609" y="988"/>
                  </a:lnTo>
                  <a:lnTo>
                    <a:pt x="5625" y="983"/>
                  </a:lnTo>
                  <a:lnTo>
                    <a:pt x="5641" y="978"/>
                  </a:lnTo>
                  <a:lnTo>
                    <a:pt x="5657" y="970"/>
                  </a:lnTo>
                  <a:lnTo>
                    <a:pt x="5671" y="961"/>
                  </a:lnTo>
                  <a:lnTo>
                    <a:pt x="5685" y="951"/>
                  </a:lnTo>
                  <a:lnTo>
                    <a:pt x="5698" y="940"/>
                  </a:lnTo>
                  <a:lnTo>
                    <a:pt x="5710" y="928"/>
                  </a:lnTo>
                  <a:lnTo>
                    <a:pt x="5721" y="915"/>
                  </a:lnTo>
                  <a:lnTo>
                    <a:pt x="5730" y="902"/>
                  </a:lnTo>
                  <a:lnTo>
                    <a:pt x="5738" y="887"/>
                  </a:lnTo>
                  <a:lnTo>
                    <a:pt x="5744" y="872"/>
                  </a:lnTo>
                  <a:lnTo>
                    <a:pt x="5749" y="857"/>
                  </a:lnTo>
                  <a:lnTo>
                    <a:pt x="5752" y="842"/>
                  </a:lnTo>
                  <a:lnTo>
                    <a:pt x="5753" y="826"/>
                  </a:lnTo>
                  <a:lnTo>
                    <a:pt x="5753" y="165"/>
                  </a:lnTo>
                  <a:lnTo>
                    <a:pt x="5752" y="149"/>
                  </a:lnTo>
                  <a:lnTo>
                    <a:pt x="5749" y="135"/>
                  </a:lnTo>
                  <a:lnTo>
                    <a:pt x="5744" y="120"/>
                  </a:lnTo>
                  <a:lnTo>
                    <a:pt x="5738" y="105"/>
                  </a:lnTo>
                  <a:lnTo>
                    <a:pt x="5730" y="90"/>
                  </a:lnTo>
                  <a:lnTo>
                    <a:pt x="5721" y="77"/>
                  </a:lnTo>
                  <a:lnTo>
                    <a:pt x="5710" y="64"/>
                  </a:lnTo>
                  <a:lnTo>
                    <a:pt x="5698" y="52"/>
                  </a:lnTo>
                  <a:lnTo>
                    <a:pt x="5685" y="41"/>
                  </a:lnTo>
                  <a:lnTo>
                    <a:pt x="5671" y="31"/>
                  </a:lnTo>
                  <a:lnTo>
                    <a:pt x="5657" y="21"/>
                  </a:lnTo>
                  <a:lnTo>
                    <a:pt x="5641" y="14"/>
                  </a:lnTo>
                  <a:lnTo>
                    <a:pt x="5625" y="8"/>
                  </a:lnTo>
                  <a:lnTo>
                    <a:pt x="5609" y="4"/>
                  </a:lnTo>
                  <a:lnTo>
                    <a:pt x="5593" y="1"/>
                  </a:lnTo>
                  <a:lnTo>
                    <a:pt x="5576" y="0"/>
                  </a:lnTo>
                  <a:lnTo>
                    <a:pt x="178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3917FB6-1974-AF42-9845-4C31C765F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4" y="3085"/>
              <a:ext cx="1115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 algn="ctr">
                <a:lnSpc>
                  <a:spcPct val="93000"/>
                </a:lnSpc>
              </a:pPr>
              <a:r>
                <a:rPr lang="en-GB" altLang="en-US" sz="1200" dirty="0">
                  <a:latin typeface="Helvetica" pitchFamily="2" charset="0"/>
                  <a:cs typeface="Arial" charset="0"/>
                </a:rPr>
                <a:t>Prot1</a:t>
              </a:r>
              <a:r>
                <a:rPr lang="en-GB" altLang="en-US" sz="1400" dirty="0">
                  <a:latin typeface="Helvetica" pitchFamily="2" charset="0"/>
                  <a:cs typeface="Arial" charset="0"/>
                </a:rPr>
                <a:t>, </a:t>
              </a:r>
              <a:r>
                <a:rPr lang="en-GB" altLang="en-US" sz="1200" dirty="0">
                  <a:latin typeface="Helvetica" pitchFamily="2" charset="0"/>
                  <a:cs typeface="Arial" charset="0"/>
                </a:rPr>
                <a:t>Prot4</a:t>
              </a:r>
              <a:r>
                <a:rPr lang="en-GB" altLang="en-US" sz="1400" dirty="0">
                  <a:latin typeface="Helvetica" pitchFamily="2" charset="0"/>
                  <a:cs typeface="Arial" charset="0"/>
                </a:rPr>
                <a:t>, </a:t>
              </a:r>
              <a:r>
                <a:rPr lang="en-GB" altLang="en-US" sz="1200" dirty="0">
                  <a:latin typeface="Helvetica" pitchFamily="2" charset="0"/>
                  <a:cs typeface="Arial" charset="0"/>
                </a:rPr>
                <a:t>Prot5</a:t>
              </a:r>
              <a:endParaRPr lang="en-GB" altLang="en-US" sz="1400" dirty="0">
                <a:latin typeface="Helvetica" pitchFamily="2" charset="0"/>
                <a:cs typeface="Arial" charset="0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03D08D9-AD27-F84B-AE29-469E947E0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" y="3037"/>
              <a:ext cx="737" cy="225"/>
            </a:xfrm>
            <a:custGeom>
              <a:avLst/>
              <a:gdLst>
                <a:gd name="T0" fmla="*/ 160 w 3248"/>
                <a:gd name="T1" fmla="*/ 1 h 993"/>
                <a:gd name="T2" fmla="*/ 129 w 3248"/>
                <a:gd name="T3" fmla="*/ 8 h 993"/>
                <a:gd name="T4" fmla="*/ 97 w 3248"/>
                <a:gd name="T5" fmla="*/ 21 h 993"/>
                <a:gd name="T6" fmla="*/ 69 w 3248"/>
                <a:gd name="T7" fmla="*/ 41 h 993"/>
                <a:gd name="T8" fmla="*/ 44 w 3248"/>
                <a:gd name="T9" fmla="*/ 64 h 993"/>
                <a:gd name="T10" fmla="*/ 23 w 3248"/>
                <a:gd name="T11" fmla="*/ 90 h 993"/>
                <a:gd name="T12" fmla="*/ 9 w 3248"/>
                <a:gd name="T13" fmla="*/ 120 h 993"/>
                <a:gd name="T14" fmla="*/ 1 w 3248"/>
                <a:gd name="T15" fmla="*/ 149 h 993"/>
                <a:gd name="T16" fmla="*/ 0 w 3248"/>
                <a:gd name="T17" fmla="*/ 826 h 993"/>
                <a:gd name="T18" fmla="*/ 4 w 3248"/>
                <a:gd name="T19" fmla="*/ 857 h 993"/>
                <a:gd name="T20" fmla="*/ 15 w 3248"/>
                <a:gd name="T21" fmla="*/ 887 h 993"/>
                <a:gd name="T22" fmla="*/ 33 w 3248"/>
                <a:gd name="T23" fmla="*/ 915 h 993"/>
                <a:gd name="T24" fmla="*/ 56 w 3248"/>
                <a:gd name="T25" fmla="*/ 940 h 993"/>
                <a:gd name="T26" fmla="*/ 83 w 3248"/>
                <a:gd name="T27" fmla="*/ 961 h 993"/>
                <a:gd name="T28" fmla="*/ 113 w 3248"/>
                <a:gd name="T29" fmla="*/ 978 h 993"/>
                <a:gd name="T30" fmla="*/ 144 w 3248"/>
                <a:gd name="T31" fmla="*/ 988 h 993"/>
                <a:gd name="T32" fmla="*/ 177 w 3248"/>
                <a:gd name="T33" fmla="*/ 992 h 993"/>
                <a:gd name="T34" fmla="*/ 3087 w 3248"/>
                <a:gd name="T35" fmla="*/ 991 h 993"/>
                <a:gd name="T36" fmla="*/ 3119 w 3248"/>
                <a:gd name="T37" fmla="*/ 983 h 993"/>
                <a:gd name="T38" fmla="*/ 3151 w 3248"/>
                <a:gd name="T39" fmla="*/ 970 h 993"/>
                <a:gd name="T40" fmla="*/ 3179 w 3248"/>
                <a:gd name="T41" fmla="*/ 951 h 993"/>
                <a:gd name="T42" fmla="*/ 3203 w 3248"/>
                <a:gd name="T43" fmla="*/ 928 h 993"/>
                <a:gd name="T44" fmla="*/ 3224 w 3248"/>
                <a:gd name="T45" fmla="*/ 902 h 993"/>
                <a:gd name="T46" fmla="*/ 3238 w 3248"/>
                <a:gd name="T47" fmla="*/ 872 h 993"/>
                <a:gd name="T48" fmla="*/ 3246 w 3248"/>
                <a:gd name="T49" fmla="*/ 842 h 993"/>
                <a:gd name="T50" fmla="*/ 3247 w 3248"/>
                <a:gd name="T51" fmla="*/ 165 h 993"/>
                <a:gd name="T52" fmla="*/ 3243 w 3248"/>
                <a:gd name="T53" fmla="*/ 135 h 993"/>
                <a:gd name="T54" fmla="*/ 3232 w 3248"/>
                <a:gd name="T55" fmla="*/ 105 h 993"/>
                <a:gd name="T56" fmla="*/ 3214 w 3248"/>
                <a:gd name="T57" fmla="*/ 77 h 993"/>
                <a:gd name="T58" fmla="*/ 3191 w 3248"/>
                <a:gd name="T59" fmla="*/ 52 h 993"/>
                <a:gd name="T60" fmla="*/ 3165 w 3248"/>
                <a:gd name="T61" fmla="*/ 31 h 993"/>
                <a:gd name="T62" fmla="*/ 3135 w 3248"/>
                <a:gd name="T63" fmla="*/ 14 h 993"/>
                <a:gd name="T64" fmla="*/ 3103 w 3248"/>
                <a:gd name="T65" fmla="*/ 4 h 993"/>
                <a:gd name="T66" fmla="*/ 3070 w 3248"/>
                <a:gd name="T67" fmla="*/ 0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48" h="993">
                  <a:moveTo>
                    <a:pt x="177" y="0"/>
                  </a:moveTo>
                  <a:lnTo>
                    <a:pt x="160" y="1"/>
                  </a:lnTo>
                  <a:lnTo>
                    <a:pt x="144" y="4"/>
                  </a:lnTo>
                  <a:lnTo>
                    <a:pt x="129" y="8"/>
                  </a:lnTo>
                  <a:lnTo>
                    <a:pt x="113" y="14"/>
                  </a:lnTo>
                  <a:lnTo>
                    <a:pt x="97" y="21"/>
                  </a:lnTo>
                  <a:lnTo>
                    <a:pt x="83" y="31"/>
                  </a:lnTo>
                  <a:lnTo>
                    <a:pt x="69" y="41"/>
                  </a:lnTo>
                  <a:lnTo>
                    <a:pt x="56" y="52"/>
                  </a:lnTo>
                  <a:lnTo>
                    <a:pt x="44" y="64"/>
                  </a:lnTo>
                  <a:lnTo>
                    <a:pt x="33" y="77"/>
                  </a:lnTo>
                  <a:lnTo>
                    <a:pt x="23" y="90"/>
                  </a:lnTo>
                  <a:lnTo>
                    <a:pt x="15" y="105"/>
                  </a:lnTo>
                  <a:lnTo>
                    <a:pt x="9" y="120"/>
                  </a:lnTo>
                  <a:lnTo>
                    <a:pt x="4" y="135"/>
                  </a:lnTo>
                  <a:lnTo>
                    <a:pt x="1" y="149"/>
                  </a:lnTo>
                  <a:lnTo>
                    <a:pt x="0" y="165"/>
                  </a:lnTo>
                  <a:lnTo>
                    <a:pt x="0" y="826"/>
                  </a:lnTo>
                  <a:lnTo>
                    <a:pt x="1" y="842"/>
                  </a:lnTo>
                  <a:lnTo>
                    <a:pt x="4" y="857"/>
                  </a:lnTo>
                  <a:lnTo>
                    <a:pt x="9" y="872"/>
                  </a:lnTo>
                  <a:lnTo>
                    <a:pt x="15" y="887"/>
                  </a:lnTo>
                  <a:lnTo>
                    <a:pt x="23" y="902"/>
                  </a:lnTo>
                  <a:lnTo>
                    <a:pt x="33" y="915"/>
                  </a:lnTo>
                  <a:lnTo>
                    <a:pt x="44" y="928"/>
                  </a:lnTo>
                  <a:lnTo>
                    <a:pt x="56" y="940"/>
                  </a:lnTo>
                  <a:lnTo>
                    <a:pt x="69" y="951"/>
                  </a:lnTo>
                  <a:lnTo>
                    <a:pt x="83" y="961"/>
                  </a:lnTo>
                  <a:lnTo>
                    <a:pt x="97" y="970"/>
                  </a:lnTo>
                  <a:lnTo>
                    <a:pt x="113" y="978"/>
                  </a:lnTo>
                  <a:lnTo>
                    <a:pt x="129" y="983"/>
                  </a:lnTo>
                  <a:lnTo>
                    <a:pt x="144" y="988"/>
                  </a:lnTo>
                  <a:lnTo>
                    <a:pt x="160" y="991"/>
                  </a:lnTo>
                  <a:lnTo>
                    <a:pt x="177" y="992"/>
                  </a:lnTo>
                  <a:lnTo>
                    <a:pt x="3070" y="992"/>
                  </a:lnTo>
                  <a:lnTo>
                    <a:pt x="3087" y="991"/>
                  </a:lnTo>
                  <a:lnTo>
                    <a:pt x="3103" y="988"/>
                  </a:lnTo>
                  <a:lnTo>
                    <a:pt x="3119" y="983"/>
                  </a:lnTo>
                  <a:lnTo>
                    <a:pt x="3135" y="978"/>
                  </a:lnTo>
                  <a:lnTo>
                    <a:pt x="3151" y="970"/>
                  </a:lnTo>
                  <a:lnTo>
                    <a:pt x="3165" y="961"/>
                  </a:lnTo>
                  <a:lnTo>
                    <a:pt x="3179" y="951"/>
                  </a:lnTo>
                  <a:lnTo>
                    <a:pt x="3191" y="940"/>
                  </a:lnTo>
                  <a:lnTo>
                    <a:pt x="3203" y="928"/>
                  </a:lnTo>
                  <a:lnTo>
                    <a:pt x="3214" y="915"/>
                  </a:lnTo>
                  <a:lnTo>
                    <a:pt x="3224" y="902"/>
                  </a:lnTo>
                  <a:lnTo>
                    <a:pt x="3232" y="887"/>
                  </a:lnTo>
                  <a:lnTo>
                    <a:pt x="3238" y="872"/>
                  </a:lnTo>
                  <a:lnTo>
                    <a:pt x="3243" y="857"/>
                  </a:lnTo>
                  <a:lnTo>
                    <a:pt x="3246" y="842"/>
                  </a:lnTo>
                  <a:lnTo>
                    <a:pt x="3247" y="826"/>
                  </a:lnTo>
                  <a:lnTo>
                    <a:pt x="3247" y="165"/>
                  </a:lnTo>
                  <a:lnTo>
                    <a:pt x="3246" y="149"/>
                  </a:lnTo>
                  <a:lnTo>
                    <a:pt x="3243" y="135"/>
                  </a:lnTo>
                  <a:lnTo>
                    <a:pt x="3238" y="120"/>
                  </a:lnTo>
                  <a:lnTo>
                    <a:pt x="3232" y="105"/>
                  </a:lnTo>
                  <a:lnTo>
                    <a:pt x="3224" y="90"/>
                  </a:lnTo>
                  <a:lnTo>
                    <a:pt x="3214" y="77"/>
                  </a:lnTo>
                  <a:lnTo>
                    <a:pt x="3203" y="64"/>
                  </a:lnTo>
                  <a:lnTo>
                    <a:pt x="3191" y="52"/>
                  </a:lnTo>
                  <a:lnTo>
                    <a:pt x="3179" y="41"/>
                  </a:lnTo>
                  <a:lnTo>
                    <a:pt x="3165" y="31"/>
                  </a:lnTo>
                  <a:lnTo>
                    <a:pt x="3151" y="21"/>
                  </a:lnTo>
                  <a:lnTo>
                    <a:pt x="3135" y="14"/>
                  </a:lnTo>
                  <a:lnTo>
                    <a:pt x="3119" y="8"/>
                  </a:lnTo>
                  <a:lnTo>
                    <a:pt x="3103" y="4"/>
                  </a:lnTo>
                  <a:lnTo>
                    <a:pt x="3087" y="1"/>
                  </a:lnTo>
                  <a:lnTo>
                    <a:pt x="3070" y="0"/>
                  </a:lnTo>
                  <a:lnTo>
                    <a:pt x="177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0D7C7C06-0541-C548-94FF-1617246C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3" y="3077"/>
              <a:ext cx="603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93000"/>
                </a:lnSpc>
              </a:pPr>
              <a:r>
                <a:rPr lang="en-GB" altLang="en-US" sz="1200" dirty="0">
                  <a:latin typeface="Helvetica" pitchFamily="2" charset="0"/>
                  <a:cs typeface="Arial" charset="0"/>
                </a:rPr>
                <a:t>Prot2</a:t>
              </a:r>
              <a:r>
                <a:rPr lang="en-GB" altLang="en-US" sz="1400" dirty="0">
                  <a:latin typeface="Helvetica" pitchFamily="2" charset="0"/>
                  <a:cs typeface="Arial" charset="0"/>
                </a:rPr>
                <a:t>, </a:t>
              </a:r>
              <a:r>
                <a:rPr lang="en-GB" altLang="en-US" sz="1200" dirty="0">
                  <a:latin typeface="Helvetica" pitchFamily="2" charset="0"/>
                  <a:cs typeface="Arial" charset="0"/>
                </a:rPr>
                <a:t>Prot3</a:t>
              </a:r>
              <a:endParaRPr lang="en-GB" altLang="en-US" sz="1400" dirty="0">
                <a:latin typeface="Helvetica" pitchFamily="2" charset="0"/>
                <a:cs typeface="Arial" charset="0"/>
              </a:endParaRPr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A1B8F18E-EE89-D34C-8E71-E08977A35A1D}"/>
              </a:ext>
            </a:extLst>
          </p:cNvPr>
          <p:cNvGrpSpPr>
            <a:grpSpLocks/>
          </p:cNvGrpSpPr>
          <p:nvPr/>
        </p:nvGrpSpPr>
        <p:grpSpPr bwMode="auto">
          <a:xfrm>
            <a:off x="1997064" y="5496705"/>
            <a:ext cx="2383200" cy="322594"/>
            <a:chOff x="1700" y="3844"/>
            <a:chExt cx="1655" cy="224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46951ED-D44F-7443-A9C3-22BA0C71D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0" y="3844"/>
              <a:ext cx="911" cy="225"/>
            </a:xfrm>
            <a:custGeom>
              <a:avLst/>
              <a:gdLst>
                <a:gd name="T0" fmla="*/ 160 w 4016"/>
                <a:gd name="T1" fmla="*/ 1 h 991"/>
                <a:gd name="T2" fmla="*/ 128 w 4016"/>
                <a:gd name="T3" fmla="*/ 8 h 991"/>
                <a:gd name="T4" fmla="*/ 97 w 4016"/>
                <a:gd name="T5" fmla="*/ 21 h 991"/>
                <a:gd name="T6" fmla="*/ 69 w 4016"/>
                <a:gd name="T7" fmla="*/ 41 h 991"/>
                <a:gd name="T8" fmla="*/ 44 w 4016"/>
                <a:gd name="T9" fmla="*/ 64 h 991"/>
                <a:gd name="T10" fmla="*/ 23 w 4016"/>
                <a:gd name="T11" fmla="*/ 90 h 991"/>
                <a:gd name="T12" fmla="*/ 9 w 4016"/>
                <a:gd name="T13" fmla="*/ 119 h 991"/>
                <a:gd name="T14" fmla="*/ 1 w 4016"/>
                <a:gd name="T15" fmla="*/ 148 h 991"/>
                <a:gd name="T16" fmla="*/ 0 w 4016"/>
                <a:gd name="T17" fmla="*/ 825 h 991"/>
                <a:gd name="T18" fmla="*/ 4 w 4016"/>
                <a:gd name="T19" fmla="*/ 856 h 991"/>
                <a:gd name="T20" fmla="*/ 15 w 4016"/>
                <a:gd name="T21" fmla="*/ 885 h 991"/>
                <a:gd name="T22" fmla="*/ 33 w 4016"/>
                <a:gd name="T23" fmla="*/ 913 h 991"/>
                <a:gd name="T24" fmla="*/ 56 w 4016"/>
                <a:gd name="T25" fmla="*/ 938 h 991"/>
                <a:gd name="T26" fmla="*/ 83 w 4016"/>
                <a:gd name="T27" fmla="*/ 960 h 991"/>
                <a:gd name="T28" fmla="*/ 113 w 4016"/>
                <a:gd name="T29" fmla="*/ 976 h 991"/>
                <a:gd name="T30" fmla="*/ 144 w 4016"/>
                <a:gd name="T31" fmla="*/ 987 h 991"/>
                <a:gd name="T32" fmla="*/ 177 w 4016"/>
                <a:gd name="T33" fmla="*/ 990 h 991"/>
                <a:gd name="T34" fmla="*/ 3854 w 4016"/>
                <a:gd name="T35" fmla="*/ 989 h 991"/>
                <a:gd name="T36" fmla="*/ 3886 w 4016"/>
                <a:gd name="T37" fmla="*/ 982 h 991"/>
                <a:gd name="T38" fmla="*/ 3918 w 4016"/>
                <a:gd name="T39" fmla="*/ 969 h 991"/>
                <a:gd name="T40" fmla="*/ 3946 w 4016"/>
                <a:gd name="T41" fmla="*/ 950 h 991"/>
                <a:gd name="T42" fmla="*/ 3971 w 4016"/>
                <a:gd name="T43" fmla="*/ 926 h 991"/>
                <a:gd name="T44" fmla="*/ 3992 w 4016"/>
                <a:gd name="T45" fmla="*/ 900 h 991"/>
                <a:gd name="T46" fmla="*/ 4006 w 4016"/>
                <a:gd name="T47" fmla="*/ 871 h 991"/>
                <a:gd name="T48" fmla="*/ 4014 w 4016"/>
                <a:gd name="T49" fmla="*/ 841 h 991"/>
                <a:gd name="T50" fmla="*/ 4015 w 4016"/>
                <a:gd name="T51" fmla="*/ 164 h 991"/>
                <a:gd name="T52" fmla="*/ 4011 w 4016"/>
                <a:gd name="T53" fmla="*/ 133 h 991"/>
                <a:gd name="T54" fmla="*/ 4000 w 4016"/>
                <a:gd name="T55" fmla="*/ 104 h 991"/>
                <a:gd name="T56" fmla="*/ 3982 w 4016"/>
                <a:gd name="T57" fmla="*/ 77 h 991"/>
                <a:gd name="T58" fmla="*/ 3959 w 4016"/>
                <a:gd name="T59" fmla="*/ 52 h 991"/>
                <a:gd name="T60" fmla="*/ 3932 w 4016"/>
                <a:gd name="T61" fmla="*/ 30 h 991"/>
                <a:gd name="T62" fmla="*/ 3902 w 4016"/>
                <a:gd name="T63" fmla="*/ 14 h 991"/>
                <a:gd name="T64" fmla="*/ 3870 w 4016"/>
                <a:gd name="T65" fmla="*/ 4 h 991"/>
                <a:gd name="T66" fmla="*/ 3837 w 4016"/>
                <a:gd name="T67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16" h="991">
                  <a:moveTo>
                    <a:pt x="177" y="0"/>
                  </a:moveTo>
                  <a:lnTo>
                    <a:pt x="160" y="1"/>
                  </a:lnTo>
                  <a:lnTo>
                    <a:pt x="144" y="4"/>
                  </a:lnTo>
                  <a:lnTo>
                    <a:pt x="128" y="8"/>
                  </a:lnTo>
                  <a:lnTo>
                    <a:pt x="113" y="14"/>
                  </a:lnTo>
                  <a:lnTo>
                    <a:pt x="97" y="21"/>
                  </a:lnTo>
                  <a:lnTo>
                    <a:pt x="83" y="30"/>
                  </a:lnTo>
                  <a:lnTo>
                    <a:pt x="69" y="41"/>
                  </a:lnTo>
                  <a:lnTo>
                    <a:pt x="56" y="52"/>
                  </a:lnTo>
                  <a:lnTo>
                    <a:pt x="44" y="64"/>
                  </a:lnTo>
                  <a:lnTo>
                    <a:pt x="33" y="77"/>
                  </a:lnTo>
                  <a:lnTo>
                    <a:pt x="23" y="90"/>
                  </a:lnTo>
                  <a:lnTo>
                    <a:pt x="15" y="104"/>
                  </a:lnTo>
                  <a:lnTo>
                    <a:pt x="9" y="119"/>
                  </a:lnTo>
                  <a:lnTo>
                    <a:pt x="4" y="133"/>
                  </a:lnTo>
                  <a:lnTo>
                    <a:pt x="1" y="148"/>
                  </a:lnTo>
                  <a:lnTo>
                    <a:pt x="0" y="164"/>
                  </a:lnTo>
                  <a:lnTo>
                    <a:pt x="0" y="825"/>
                  </a:lnTo>
                  <a:lnTo>
                    <a:pt x="1" y="841"/>
                  </a:lnTo>
                  <a:lnTo>
                    <a:pt x="4" y="856"/>
                  </a:lnTo>
                  <a:lnTo>
                    <a:pt x="9" y="871"/>
                  </a:lnTo>
                  <a:lnTo>
                    <a:pt x="15" y="885"/>
                  </a:lnTo>
                  <a:lnTo>
                    <a:pt x="23" y="900"/>
                  </a:lnTo>
                  <a:lnTo>
                    <a:pt x="33" y="913"/>
                  </a:lnTo>
                  <a:lnTo>
                    <a:pt x="44" y="926"/>
                  </a:lnTo>
                  <a:lnTo>
                    <a:pt x="56" y="938"/>
                  </a:lnTo>
                  <a:lnTo>
                    <a:pt x="69" y="950"/>
                  </a:lnTo>
                  <a:lnTo>
                    <a:pt x="83" y="960"/>
                  </a:lnTo>
                  <a:lnTo>
                    <a:pt x="97" y="969"/>
                  </a:lnTo>
                  <a:lnTo>
                    <a:pt x="113" y="976"/>
                  </a:lnTo>
                  <a:lnTo>
                    <a:pt x="128" y="982"/>
                  </a:lnTo>
                  <a:lnTo>
                    <a:pt x="144" y="987"/>
                  </a:lnTo>
                  <a:lnTo>
                    <a:pt x="160" y="989"/>
                  </a:lnTo>
                  <a:lnTo>
                    <a:pt x="177" y="990"/>
                  </a:lnTo>
                  <a:lnTo>
                    <a:pt x="3837" y="990"/>
                  </a:lnTo>
                  <a:lnTo>
                    <a:pt x="3854" y="989"/>
                  </a:lnTo>
                  <a:lnTo>
                    <a:pt x="3870" y="987"/>
                  </a:lnTo>
                  <a:lnTo>
                    <a:pt x="3886" y="982"/>
                  </a:lnTo>
                  <a:lnTo>
                    <a:pt x="3902" y="976"/>
                  </a:lnTo>
                  <a:lnTo>
                    <a:pt x="3918" y="969"/>
                  </a:lnTo>
                  <a:lnTo>
                    <a:pt x="3932" y="960"/>
                  </a:lnTo>
                  <a:lnTo>
                    <a:pt x="3946" y="950"/>
                  </a:lnTo>
                  <a:lnTo>
                    <a:pt x="3959" y="938"/>
                  </a:lnTo>
                  <a:lnTo>
                    <a:pt x="3971" y="926"/>
                  </a:lnTo>
                  <a:lnTo>
                    <a:pt x="3982" y="913"/>
                  </a:lnTo>
                  <a:lnTo>
                    <a:pt x="3992" y="900"/>
                  </a:lnTo>
                  <a:lnTo>
                    <a:pt x="4000" y="885"/>
                  </a:lnTo>
                  <a:lnTo>
                    <a:pt x="4006" y="871"/>
                  </a:lnTo>
                  <a:lnTo>
                    <a:pt x="4011" y="856"/>
                  </a:lnTo>
                  <a:lnTo>
                    <a:pt x="4014" y="841"/>
                  </a:lnTo>
                  <a:lnTo>
                    <a:pt x="4015" y="825"/>
                  </a:lnTo>
                  <a:lnTo>
                    <a:pt x="4015" y="164"/>
                  </a:lnTo>
                  <a:lnTo>
                    <a:pt x="4014" y="148"/>
                  </a:lnTo>
                  <a:lnTo>
                    <a:pt x="4011" y="133"/>
                  </a:lnTo>
                  <a:lnTo>
                    <a:pt x="4006" y="119"/>
                  </a:lnTo>
                  <a:lnTo>
                    <a:pt x="4000" y="104"/>
                  </a:lnTo>
                  <a:lnTo>
                    <a:pt x="3992" y="90"/>
                  </a:lnTo>
                  <a:lnTo>
                    <a:pt x="3982" y="77"/>
                  </a:lnTo>
                  <a:lnTo>
                    <a:pt x="3971" y="64"/>
                  </a:lnTo>
                  <a:lnTo>
                    <a:pt x="3959" y="52"/>
                  </a:lnTo>
                  <a:lnTo>
                    <a:pt x="3946" y="41"/>
                  </a:lnTo>
                  <a:lnTo>
                    <a:pt x="3932" y="30"/>
                  </a:lnTo>
                  <a:lnTo>
                    <a:pt x="3918" y="21"/>
                  </a:lnTo>
                  <a:lnTo>
                    <a:pt x="3902" y="14"/>
                  </a:lnTo>
                  <a:lnTo>
                    <a:pt x="3886" y="8"/>
                  </a:lnTo>
                  <a:lnTo>
                    <a:pt x="3870" y="4"/>
                  </a:lnTo>
                  <a:lnTo>
                    <a:pt x="3854" y="1"/>
                  </a:lnTo>
                  <a:lnTo>
                    <a:pt x="3837" y="0"/>
                  </a:lnTo>
                  <a:lnTo>
                    <a:pt x="177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7056D1CB-627B-1D48-8291-8AA629765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" y="3879"/>
              <a:ext cx="765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93000"/>
                </a:lnSpc>
              </a:pPr>
              <a:r>
                <a:rPr lang="en-GB" altLang="en-US" sz="1200" dirty="0">
                  <a:latin typeface="Helvetica" pitchFamily="2" charset="0"/>
                  <a:cs typeface="Arial" charset="0"/>
                </a:rPr>
                <a:t>Prot1</a:t>
              </a:r>
              <a:r>
                <a:rPr lang="en-GB" altLang="en-US" sz="1400" dirty="0">
                  <a:latin typeface="Helvetica" pitchFamily="2" charset="0"/>
                  <a:cs typeface="Arial" charset="0"/>
                </a:rPr>
                <a:t>, </a:t>
              </a:r>
              <a:r>
                <a:rPr lang="en-GB" altLang="en-US" sz="1200" dirty="0">
                  <a:latin typeface="Helvetica" pitchFamily="2" charset="0"/>
                  <a:cs typeface="Arial" charset="0"/>
                </a:rPr>
                <a:t>Prot5</a:t>
              </a:r>
              <a:endParaRPr lang="en-GB" altLang="en-US" sz="1400" dirty="0">
                <a:latin typeface="Helvetica" pitchFamily="2" charset="0"/>
                <a:cs typeface="Arial" charset="0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5F09637-413C-7943-B676-FB7432EF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2" y="3844"/>
              <a:ext cx="453" cy="225"/>
            </a:xfrm>
            <a:custGeom>
              <a:avLst/>
              <a:gdLst>
                <a:gd name="T0" fmla="*/ 161 w 1999"/>
                <a:gd name="T1" fmla="*/ 1 h 991"/>
                <a:gd name="T2" fmla="*/ 129 w 1999"/>
                <a:gd name="T3" fmla="*/ 8 h 991"/>
                <a:gd name="T4" fmla="*/ 97 w 1999"/>
                <a:gd name="T5" fmla="*/ 21 h 991"/>
                <a:gd name="T6" fmla="*/ 69 w 1999"/>
                <a:gd name="T7" fmla="*/ 41 h 991"/>
                <a:gd name="T8" fmla="*/ 44 w 1999"/>
                <a:gd name="T9" fmla="*/ 64 h 991"/>
                <a:gd name="T10" fmla="*/ 23 w 1999"/>
                <a:gd name="T11" fmla="*/ 90 h 991"/>
                <a:gd name="T12" fmla="*/ 9 w 1999"/>
                <a:gd name="T13" fmla="*/ 119 h 991"/>
                <a:gd name="T14" fmla="*/ 1 w 1999"/>
                <a:gd name="T15" fmla="*/ 148 h 991"/>
                <a:gd name="T16" fmla="*/ 0 w 1999"/>
                <a:gd name="T17" fmla="*/ 825 h 991"/>
                <a:gd name="T18" fmla="*/ 4 w 1999"/>
                <a:gd name="T19" fmla="*/ 856 h 991"/>
                <a:gd name="T20" fmla="*/ 15 w 1999"/>
                <a:gd name="T21" fmla="*/ 885 h 991"/>
                <a:gd name="T22" fmla="*/ 33 w 1999"/>
                <a:gd name="T23" fmla="*/ 913 h 991"/>
                <a:gd name="T24" fmla="*/ 56 w 1999"/>
                <a:gd name="T25" fmla="*/ 938 h 991"/>
                <a:gd name="T26" fmla="*/ 83 w 1999"/>
                <a:gd name="T27" fmla="*/ 960 h 991"/>
                <a:gd name="T28" fmla="*/ 113 w 1999"/>
                <a:gd name="T29" fmla="*/ 976 h 991"/>
                <a:gd name="T30" fmla="*/ 145 w 1999"/>
                <a:gd name="T31" fmla="*/ 987 h 991"/>
                <a:gd name="T32" fmla="*/ 178 w 1999"/>
                <a:gd name="T33" fmla="*/ 990 h 991"/>
                <a:gd name="T34" fmla="*/ 1837 w 1999"/>
                <a:gd name="T35" fmla="*/ 989 h 991"/>
                <a:gd name="T36" fmla="*/ 1869 w 1999"/>
                <a:gd name="T37" fmla="*/ 982 h 991"/>
                <a:gd name="T38" fmla="*/ 1901 w 1999"/>
                <a:gd name="T39" fmla="*/ 969 h 991"/>
                <a:gd name="T40" fmla="*/ 1929 w 1999"/>
                <a:gd name="T41" fmla="*/ 950 h 991"/>
                <a:gd name="T42" fmla="*/ 1954 w 1999"/>
                <a:gd name="T43" fmla="*/ 926 h 991"/>
                <a:gd name="T44" fmla="*/ 1975 w 1999"/>
                <a:gd name="T45" fmla="*/ 900 h 991"/>
                <a:gd name="T46" fmla="*/ 1989 w 1999"/>
                <a:gd name="T47" fmla="*/ 871 h 991"/>
                <a:gd name="T48" fmla="*/ 1997 w 1999"/>
                <a:gd name="T49" fmla="*/ 841 h 991"/>
                <a:gd name="T50" fmla="*/ 1998 w 1999"/>
                <a:gd name="T51" fmla="*/ 164 h 991"/>
                <a:gd name="T52" fmla="*/ 1994 w 1999"/>
                <a:gd name="T53" fmla="*/ 133 h 991"/>
                <a:gd name="T54" fmla="*/ 1983 w 1999"/>
                <a:gd name="T55" fmla="*/ 104 h 991"/>
                <a:gd name="T56" fmla="*/ 1965 w 1999"/>
                <a:gd name="T57" fmla="*/ 77 h 991"/>
                <a:gd name="T58" fmla="*/ 1942 w 1999"/>
                <a:gd name="T59" fmla="*/ 52 h 991"/>
                <a:gd name="T60" fmla="*/ 1915 w 1999"/>
                <a:gd name="T61" fmla="*/ 30 h 991"/>
                <a:gd name="T62" fmla="*/ 1885 w 1999"/>
                <a:gd name="T63" fmla="*/ 14 h 991"/>
                <a:gd name="T64" fmla="*/ 1853 w 1999"/>
                <a:gd name="T65" fmla="*/ 4 h 991"/>
                <a:gd name="T66" fmla="*/ 1820 w 1999"/>
                <a:gd name="T67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99" h="991">
                  <a:moveTo>
                    <a:pt x="178" y="0"/>
                  </a:moveTo>
                  <a:lnTo>
                    <a:pt x="161" y="1"/>
                  </a:lnTo>
                  <a:lnTo>
                    <a:pt x="145" y="4"/>
                  </a:lnTo>
                  <a:lnTo>
                    <a:pt x="129" y="8"/>
                  </a:lnTo>
                  <a:lnTo>
                    <a:pt x="113" y="14"/>
                  </a:lnTo>
                  <a:lnTo>
                    <a:pt x="97" y="21"/>
                  </a:lnTo>
                  <a:lnTo>
                    <a:pt x="83" y="30"/>
                  </a:lnTo>
                  <a:lnTo>
                    <a:pt x="69" y="41"/>
                  </a:lnTo>
                  <a:lnTo>
                    <a:pt x="56" y="52"/>
                  </a:lnTo>
                  <a:lnTo>
                    <a:pt x="44" y="64"/>
                  </a:lnTo>
                  <a:lnTo>
                    <a:pt x="33" y="77"/>
                  </a:lnTo>
                  <a:lnTo>
                    <a:pt x="23" y="90"/>
                  </a:lnTo>
                  <a:lnTo>
                    <a:pt x="15" y="104"/>
                  </a:lnTo>
                  <a:lnTo>
                    <a:pt x="9" y="119"/>
                  </a:lnTo>
                  <a:lnTo>
                    <a:pt x="4" y="133"/>
                  </a:lnTo>
                  <a:lnTo>
                    <a:pt x="1" y="148"/>
                  </a:lnTo>
                  <a:lnTo>
                    <a:pt x="0" y="164"/>
                  </a:lnTo>
                  <a:lnTo>
                    <a:pt x="0" y="825"/>
                  </a:lnTo>
                  <a:lnTo>
                    <a:pt x="1" y="841"/>
                  </a:lnTo>
                  <a:lnTo>
                    <a:pt x="4" y="856"/>
                  </a:lnTo>
                  <a:lnTo>
                    <a:pt x="9" y="871"/>
                  </a:lnTo>
                  <a:lnTo>
                    <a:pt x="15" y="885"/>
                  </a:lnTo>
                  <a:lnTo>
                    <a:pt x="23" y="900"/>
                  </a:lnTo>
                  <a:lnTo>
                    <a:pt x="33" y="913"/>
                  </a:lnTo>
                  <a:lnTo>
                    <a:pt x="44" y="926"/>
                  </a:lnTo>
                  <a:lnTo>
                    <a:pt x="56" y="938"/>
                  </a:lnTo>
                  <a:lnTo>
                    <a:pt x="69" y="950"/>
                  </a:lnTo>
                  <a:lnTo>
                    <a:pt x="83" y="960"/>
                  </a:lnTo>
                  <a:lnTo>
                    <a:pt x="97" y="969"/>
                  </a:lnTo>
                  <a:lnTo>
                    <a:pt x="113" y="976"/>
                  </a:lnTo>
                  <a:lnTo>
                    <a:pt x="129" y="982"/>
                  </a:lnTo>
                  <a:lnTo>
                    <a:pt x="145" y="987"/>
                  </a:lnTo>
                  <a:lnTo>
                    <a:pt x="161" y="989"/>
                  </a:lnTo>
                  <a:lnTo>
                    <a:pt x="178" y="990"/>
                  </a:lnTo>
                  <a:lnTo>
                    <a:pt x="1820" y="990"/>
                  </a:lnTo>
                  <a:lnTo>
                    <a:pt x="1837" y="989"/>
                  </a:lnTo>
                  <a:lnTo>
                    <a:pt x="1853" y="987"/>
                  </a:lnTo>
                  <a:lnTo>
                    <a:pt x="1869" y="982"/>
                  </a:lnTo>
                  <a:lnTo>
                    <a:pt x="1885" y="976"/>
                  </a:lnTo>
                  <a:lnTo>
                    <a:pt x="1901" y="969"/>
                  </a:lnTo>
                  <a:lnTo>
                    <a:pt x="1915" y="960"/>
                  </a:lnTo>
                  <a:lnTo>
                    <a:pt x="1929" y="950"/>
                  </a:lnTo>
                  <a:lnTo>
                    <a:pt x="1942" y="938"/>
                  </a:lnTo>
                  <a:lnTo>
                    <a:pt x="1954" y="926"/>
                  </a:lnTo>
                  <a:lnTo>
                    <a:pt x="1965" y="913"/>
                  </a:lnTo>
                  <a:lnTo>
                    <a:pt x="1975" y="900"/>
                  </a:lnTo>
                  <a:lnTo>
                    <a:pt x="1983" y="885"/>
                  </a:lnTo>
                  <a:lnTo>
                    <a:pt x="1989" y="871"/>
                  </a:lnTo>
                  <a:lnTo>
                    <a:pt x="1994" y="856"/>
                  </a:lnTo>
                  <a:lnTo>
                    <a:pt x="1997" y="841"/>
                  </a:lnTo>
                  <a:lnTo>
                    <a:pt x="1998" y="825"/>
                  </a:lnTo>
                  <a:lnTo>
                    <a:pt x="1998" y="164"/>
                  </a:lnTo>
                  <a:lnTo>
                    <a:pt x="1997" y="148"/>
                  </a:lnTo>
                  <a:lnTo>
                    <a:pt x="1994" y="133"/>
                  </a:lnTo>
                  <a:lnTo>
                    <a:pt x="1989" y="119"/>
                  </a:lnTo>
                  <a:lnTo>
                    <a:pt x="1983" y="104"/>
                  </a:lnTo>
                  <a:lnTo>
                    <a:pt x="1975" y="90"/>
                  </a:lnTo>
                  <a:lnTo>
                    <a:pt x="1965" y="77"/>
                  </a:lnTo>
                  <a:lnTo>
                    <a:pt x="1954" y="64"/>
                  </a:lnTo>
                  <a:lnTo>
                    <a:pt x="1942" y="52"/>
                  </a:lnTo>
                  <a:lnTo>
                    <a:pt x="1929" y="41"/>
                  </a:lnTo>
                  <a:lnTo>
                    <a:pt x="1915" y="30"/>
                  </a:lnTo>
                  <a:lnTo>
                    <a:pt x="1901" y="21"/>
                  </a:lnTo>
                  <a:lnTo>
                    <a:pt x="1885" y="14"/>
                  </a:lnTo>
                  <a:lnTo>
                    <a:pt x="1869" y="8"/>
                  </a:lnTo>
                  <a:lnTo>
                    <a:pt x="1853" y="4"/>
                  </a:lnTo>
                  <a:lnTo>
                    <a:pt x="1837" y="1"/>
                  </a:lnTo>
                  <a:lnTo>
                    <a:pt x="1820" y="0"/>
                  </a:lnTo>
                  <a:lnTo>
                    <a:pt x="178" y="0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36F8A684-FEFA-5545-A2B2-FFFEAEEE0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1" y="3879"/>
              <a:ext cx="322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93000"/>
                </a:lnSpc>
              </a:pPr>
              <a:r>
                <a:rPr lang="en-GB" altLang="en-US" sz="12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Prot4</a:t>
              </a:r>
              <a:endParaRPr lang="en-GB" altLang="en-US" sz="1400" dirty="0">
                <a:solidFill>
                  <a:srgbClr val="000000"/>
                </a:solidFill>
                <a:latin typeface="Helvetica" pitchFamily="2" charset="0"/>
                <a:cs typeface="Arial" charset="0"/>
              </a:endParaRPr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FADDA19F-48B8-A24A-B2DC-9EEADF46A114}"/>
              </a:ext>
            </a:extLst>
          </p:cNvPr>
          <p:cNvGrpSpPr>
            <a:grpSpLocks/>
          </p:cNvGrpSpPr>
          <p:nvPr/>
        </p:nvGrpSpPr>
        <p:grpSpPr bwMode="auto">
          <a:xfrm>
            <a:off x="3264263" y="3739721"/>
            <a:ext cx="1811520" cy="453648"/>
            <a:chOff x="2580" y="2624"/>
            <a:chExt cx="1258" cy="315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F0D96E9-2AD6-8A48-871C-0C5F0267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850"/>
              <a:ext cx="96" cy="89"/>
            </a:xfrm>
            <a:custGeom>
              <a:avLst/>
              <a:gdLst>
                <a:gd name="T0" fmla="*/ 212 w 424"/>
                <a:gd name="T1" fmla="*/ 0 h 394"/>
                <a:gd name="T2" fmla="*/ 423 w 424"/>
                <a:gd name="T3" fmla="*/ 196 h 394"/>
                <a:gd name="T4" fmla="*/ 0 w 424"/>
                <a:gd name="T5" fmla="*/ 393 h 394"/>
                <a:gd name="T6" fmla="*/ 212 w 424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394">
                  <a:moveTo>
                    <a:pt x="212" y="0"/>
                  </a:moveTo>
                  <a:lnTo>
                    <a:pt x="423" y="196"/>
                  </a:lnTo>
                  <a:lnTo>
                    <a:pt x="0" y="393"/>
                  </a:lnTo>
                  <a:lnTo>
                    <a:pt x="212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E16C7C33-8AFC-4E44-BAF6-C64D97430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64" y="2624"/>
              <a:ext cx="284" cy="26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44A9DD49-F847-EB43-B9B6-B6D716E46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" y="2648"/>
              <a:ext cx="90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93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-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72617F75-16F9-F54E-9DE3-771998B9D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0" y="2648"/>
              <a:ext cx="124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93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+</a:t>
              </a: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F5F8212-310F-9F47-B010-61F6E9E91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0" y="2850"/>
              <a:ext cx="96" cy="89"/>
            </a:xfrm>
            <a:custGeom>
              <a:avLst/>
              <a:gdLst>
                <a:gd name="T0" fmla="*/ 0 w 424"/>
                <a:gd name="T1" fmla="*/ 196 h 394"/>
                <a:gd name="T2" fmla="*/ 212 w 424"/>
                <a:gd name="T3" fmla="*/ 0 h 394"/>
                <a:gd name="T4" fmla="*/ 423 w 424"/>
                <a:gd name="T5" fmla="*/ 393 h 394"/>
                <a:gd name="T6" fmla="*/ 0 w 424"/>
                <a:gd name="T7" fmla="*/ 19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394">
                  <a:moveTo>
                    <a:pt x="0" y="196"/>
                  </a:moveTo>
                  <a:lnTo>
                    <a:pt x="212" y="0"/>
                  </a:lnTo>
                  <a:lnTo>
                    <a:pt x="423" y="393"/>
                  </a:lnTo>
                  <a:lnTo>
                    <a:pt x="0" y="19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23" name="Line 21">
              <a:extLst>
                <a:ext uri="{FF2B5EF4-FFF2-40B4-BE49-F238E27FC236}">
                  <a16:creationId xmlns:a16="http://schemas.microsoft.com/office/drawing/2014/main" id="{9F4804DB-26F3-C647-8971-17A52090D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2624"/>
              <a:ext cx="282" cy="26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</p:grpSp>
      <p:grpSp>
        <p:nvGrpSpPr>
          <p:cNvPr id="24" name="Group 22">
            <a:extLst>
              <a:ext uri="{FF2B5EF4-FFF2-40B4-BE49-F238E27FC236}">
                <a16:creationId xmlns:a16="http://schemas.microsoft.com/office/drawing/2014/main" id="{69ED6F81-FB3B-EA4C-8676-AB71A36CAE9E}"/>
              </a:ext>
            </a:extLst>
          </p:cNvPr>
          <p:cNvGrpSpPr>
            <a:grpSpLocks/>
          </p:cNvGrpSpPr>
          <p:nvPr/>
        </p:nvGrpSpPr>
        <p:grpSpPr bwMode="auto">
          <a:xfrm>
            <a:off x="2574504" y="4799670"/>
            <a:ext cx="1526400" cy="607744"/>
            <a:chOff x="2101" y="3360"/>
            <a:chExt cx="1060" cy="422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889D12FF-9873-7148-ABE0-BBFECCA88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3683"/>
              <a:ext cx="76" cy="99"/>
            </a:xfrm>
            <a:custGeom>
              <a:avLst/>
              <a:gdLst>
                <a:gd name="T0" fmla="*/ 67 w 336"/>
                <a:gd name="T1" fmla="*/ 0 h 437"/>
                <a:gd name="T2" fmla="*/ 335 w 336"/>
                <a:gd name="T3" fmla="*/ 125 h 437"/>
                <a:gd name="T4" fmla="*/ 0 w 336"/>
                <a:gd name="T5" fmla="*/ 436 h 437"/>
                <a:gd name="T6" fmla="*/ 67 w 336"/>
                <a:gd name="T7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437">
                  <a:moveTo>
                    <a:pt x="67" y="0"/>
                  </a:moveTo>
                  <a:lnTo>
                    <a:pt x="335" y="125"/>
                  </a:lnTo>
                  <a:lnTo>
                    <a:pt x="0" y="436"/>
                  </a:lnTo>
                  <a:lnTo>
                    <a:pt x="67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5341908F-FF3E-8549-AE2B-9E6B8886C4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0" y="3360"/>
              <a:ext cx="192" cy="353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183B7941-8A71-EA40-A0F6-3A25A168C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1" y="3389"/>
              <a:ext cx="124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93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+</a:t>
              </a:r>
            </a:p>
          </p:txBody>
        </p:sp>
        <p:sp>
          <p:nvSpPr>
            <p:cNvPr id="28" name="Text Box 26">
              <a:extLst>
                <a:ext uri="{FF2B5EF4-FFF2-40B4-BE49-F238E27FC236}">
                  <a16:creationId xmlns:a16="http://schemas.microsoft.com/office/drawing/2014/main" id="{FE876A5F-2DAB-4249-901E-ECB9FC464E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3389"/>
              <a:ext cx="90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93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-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4C0DA8A-B24A-2740-9917-3DE7B4000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3683"/>
              <a:ext cx="76" cy="99"/>
            </a:xfrm>
            <a:custGeom>
              <a:avLst/>
              <a:gdLst>
                <a:gd name="T0" fmla="*/ 0 w 335"/>
                <a:gd name="T1" fmla="*/ 125 h 437"/>
                <a:gd name="T2" fmla="*/ 268 w 335"/>
                <a:gd name="T3" fmla="*/ 0 h 437"/>
                <a:gd name="T4" fmla="*/ 334 w 335"/>
                <a:gd name="T5" fmla="*/ 436 h 437"/>
                <a:gd name="T6" fmla="*/ 0 w 335"/>
                <a:gd name="T7" fmla="*/ 12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5" h="437">
                  <a:moveTo>
                    <a:pt x="0" y="125"/>
                  </a:moveTo>
                  <a:lnTo>
                    <a:pt x="268" y="0"/>
                  </a:lnTo>
                  <a:lnTo>
                    <a:pt x="334" y="436"/>
                  </a:lnTo>
                  <a:lnTo>
                    <a:pt x="0" y="1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CAF0BD26-1F09-EC4F-A7AE-ED8DBC90A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5" y="3360"/>
              <a:ext cx="190" cy="353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6929A0-11E3-8548-AEB6-6CA4D8414022}"/>
              </a:ext>
            </a:extLst>
          </p:cNvPr>
          <p:cNvGrpSpPr>
            <a:grpSpLocks/>
          </p:cNvGrpSpPr>
          <p:nvPr/>
        </p:nvGrpSpPr>
        <p:grpSpPr bwMode="auto">
          <a:xfrm>
            <a:off x="304639" y="1066800"/>
            <a:ext cx="8676523" cy="2108382"/>
            <a:chOff x="1438" y="768"/>
            <a:chExt cx="3474" cy="1464"/>
          </a:xfrm>
        </p:grpSpPr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33C2F7B1-779A-9B45-8D25-604D20EB7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" y="768"/>
              <a:ext cx="3435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4B44F838-5AB6-E74C-B5D0-0BFFF24511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8" y="1014"/>
              <a:ext cx="3434" cy="1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64BC64-6583-3B4C-99DC-C4E98CC99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768"/>
              <a:ext cx="3435" cy="1464"/>
            </a:xfrm>
            <a:custGeom>
              <a:avLst/>
              <a:gdLst>
                <a:gd name="T0" fmla="*/ 0 w 15147"/>
                <a:gd name="T1" fmla="*/ 0 h 6454"/>
                <a:gd name="T2" fmla="*/ 0 w 15147"/>
                <a:gd name="T3" fmla="*/ 6453 h 6454"/>
                <a:gd name="T4" fmla="*/ 15146 w 15147"/>
                <a:gd name="T5" fmla="*/ 6453 h 6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47" h="6454">
                  <a:moveTo>
                    <a:pt x="0" y="0"/>
                  </a:moveTo>
                  <a:lnTo>
                    <a:pt x="0" y="6453"/>
                  </a:lnTo>
                  <a:lnTo>
                    <a:pt x="15146" y="6453"/>
                  </a:lnTo>
                </a:path>
              </a:pathLst>
            </a:cu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5F9C58AD-3AD1-2F45-9C94-E62F82E2B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" y="769"/>
              <a:ext cx="1" cy="146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01C33F2C-78BE-C84C-AB5D-9A2EDE534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769"/>
              <a:ext cx="1" cy="1462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25394EF0-9A8F-7E4B-988A-F7EE896CC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2" y="768"/>
              <a:ext cx="1" cy="1463"/>
            </a:xfrm>
            <a:prstGeom prst="line">
              <a:avLst/>
            </a:prstGeom>
            <a:noFill/>
            <a:ln w="36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sz="2000">
                <a:latin typeface="Helvetica" pitchFamily="2" charset="0"/>
              </a:endParaRPr>
            </a:p>
          </p:txBody>
        </p:sp>
        <p:sp>
          <p:nvSpPr>
            <p:cNvPr id="38" name="Text Box 37">
              <a:extLst>
                <a:ext uri="{FF2B5EF4-FFF2-40B4-BE49-F238E27FC236}">
                  <a16:creationId xmlns:a16="http://schemas.microsoft.com/office/drawing/2014/main" id="{0B50926C-97AB-9E46-A26A-AA2952E5E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" y="863"/>
              <a:ext cx="767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70C0"/>
                  </a:solidFill>
                  <a:latin typeface="Helvetica" pitchFamily="2" charset="0"/>
                  <a:cs typeface="Arial" charset="0"/>
                </a:rPr>
                <a:t>IPR005478</a:t>
              </a:r>
            </a:p>
          </p:txBody>
        </p:sp>
        <p:sp>
          <p:nvSpPr>
            <p:cNvPr id="39" name="Text Box 38">
              <a:extLst>
                <a:ext uri="{FF2B5EF4-FFF2-40B4-BE49-F238E27FC236}">
                  <a16:creationId xmlns:a16="http://schemas.microsoft.com/office/drawing/2014/main" id="{F321E21A-F497-4A49-ACF3-5AA0837E2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9" y="863"/>
              <a:ext cx="59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en-GB" altLang="en-US" sz="1400" dirty="0" err="1">
                  <a:solidFill>
                    <a:srgbClr val="0070C0"/>
                  </a:solidFill>
                  <a:latin typeface="Helvetica" pitchFamily="2" charset="0"/>
                  <a:cs typeface="Arial" charset="0"/>
                </a:rPr>
                <a:t>Eukaryota</a:t>
              </a:r>
              <a:endParaRPr lang="en-GB" altLang="en-US" sz="1400" dirty="0">
                <a:solidFill>
                  <a:srgbClr val="0070C0"/>
                </a:solidFill>
                <a:latin typeface="Helvetica" pitchFamily="2" charset="0"/>
                <a:cs typeface="Arial" charset="0"/>
              </a:endParaRPr>
            </a:p>
          </p:txBody>
        </p:sp>
        <p:sp>
          <p:nvSpPr>
            <p:cNvPr id="40" name="Text Box 39">
              <a:extLst>
                <a:ext uri="{FF2B5EF4-FFF2-40B4-BE49-F238E27FC236}">
                  <a16:creationId xmlns:a16="http://schemas.microsoft.com/office/drawing/2014/main" id="{FC20C241-D774-FA47-B608-924F69A8F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863"/>
              <a:ext cx="100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70C0"/>
                  </a:solidFill>
                  <a:latin typeface="Helvetica" pitchFamily="2" charset="0"/>
                  <a:cs typeface="Arial" charset="0"/>
                </a:rPr>
                <a:t>         PF02780</a:t>
              </a:r>
            </a:p>
          </p:txBody>
        </p:sp>
        <p:sp>
          <p:nvSpPr>
            <p:cNvPr id="41" name="Text Box 40">
              <a:extLst>
                <a:ext uri="{FF2B5EF4-FFF2-40B4-BE49-F238E27FC236}">
                  <a16:creationId xmlns:a16="http://schemas.microsoft.com/office/drawing/2014/main" id="{67814D09-FA87-7140-8870-FFA29B111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" y="863"/>
              <a:ext cx="57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>
              <a:lvl1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1pPr>
              <a:lvl2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2pPr>
              <a:lvl3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3pPr>
              <a:lvl4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4pPr>
              <a:lvl5pPr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5pPr>
              <a:lvl6pPr marL="15367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6pPr>
              <a:lvl7pPr marL="19939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7pPr>
              <a:lvl8pPr marL="24511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8pPr>
              <a:lvl9pPr marL="2908300" indent="-215900" defTabSz="449263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</a:tabLst>
                <a:defRPr sz="2400">
                  <a:solidFill>
                    <a:srgbClr val="000000"/>
                  </a:solidFill>
                  <a:latin typeface="Times New Roman" pitchFamily="16" charset="0"/>
                </a:defRPr>
              </a:lvl9pPr>
            </a:lstStyle>
            <a:p>
              <a:pPr>
                <a:lnSpc>
                  <a:spcPct val="84000"/>
                </a:lnSpc>
              </a:pPr>
              <a:r>
                <a:rPr lang="en-GB" altLang="en-US" sz="1400" dirty="0" err="1">
                  <a:latin typeface="Helvetica" pitchFamily="2" charset="0"/>
                  <a:cs typeface="Arial" charset="0"/>
                </a:rPr>
                <a:t>Transketolase</a:t>
              </a:r>
              <a:endParaRPr lang="en-GB" altLang="en-US" sz="1400" dirty="0">
                <a:latin typeface="Helvetica" pitchFamily="2" charset="0"/>
                <a:cs typeface="Arial" charset="0"/>
              </a:endParaRPr>
            </a:p>
          </p:txBody>
        </p:sp>
        <p:sp>
          <p:nvSpPr>
            <p:cNvPr id="42" name="Text Box 41">
              <a:extLst>
                <a:ext uri="{FF2B5EF4-FFF2-40B4-BE49-F238E27FC236}">
                  <a16:creationId xmlns:a16="http://schemas.microsoft.com/office/drawing/2014/main" id="{3707C5A6-1670-0746-BF94-49F93C1561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" y="1107"/>
              <a:ext cx="42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Prot1</a:t>
              </a:r>
            </a:p>
          </p:txBody>
        </p:sp>
        <p:sp>
          <p:nvSpPr>
            <p:cNvPr id="43" name="Text Box 42">
              <a:extLst>
                <a:ext uri="{FF2B5EF4-FFF2-40B4-BE49-F238E27FC236}">
                  <a16:creationId xmlns:a16="http://schemas.microsoft.com/office/drawing/2014/main" id="{7D96458C-36FC-2442-B335-686C1BB0E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1107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44" name="Text Box 43">
              <a:extLst>
                <a:ext uri="{FF2B5EF4-FFF2-40B4-BE49-F238E27FC236}">
                  <a16:creationId xmlns:a16="http://schemas.microsoft.com/office/drawing/2014/main" id="{075A40EF-9044-2043-9FE2-A639D525E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3" y="1107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45" name="Text Box 44">
              <a:extLst>
                <a:ext uri="{FF2B5EF4-FFF2-40B4-BE49-F238E27FC236}">
                  <a16:creationId xmlns:a16="http://schemas.microsoft.com/office/drawing/2014/main" id="{6F892C65-48FD-FC44-9E08-1BBFF5D87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" y="1107"/>
              <a:ext cx="31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46" name="Text Box 45">
              <a:extLst>
                <a:ext uri="{FF2B5EF4-FFF2-40B4-BE49-F238E27FC236}">
                  <a16:creationId xmlns:a16="http://schemas.microsoft.com/office/drawing/2014/main" id="{F2AB7D16-0004-BD46-816D-F19487D892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1107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  Yes</a:t>
              </a:r>
            </a:p>
          </p:txBody>
        </p:sp>
        <p:sp>
          <p:nvSpPr>
            <p:cNvPr id="47" name="Text Box 46">
              <a:extLst>
                <a:ext uri="{FF2B5EF4-FFF2-40B4-BE49-F238E27FC236}">
                  <a16:creationId xmlns:a16="http://schemas.microsoft.com/office/drawing/2014/main" id="{DC7A7008-383B-404C-807E-28EA38854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" y="1350"/>
              <a:ext cx="35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Prot2</a:t>
              </a:r>
            </a:p>
          </p:txBody>
        </p:sp>
        <p:sp>
          <p:nvSpPr>
            <p:cNvPr id="48" name="Text Box 47">
              <a:extLst>
                <a:ext uri="{FF2B5EF4-FFF2-40B4-BE49-F238E27FC236}">
                  <a16:creationId xmlns:a16="http://schemas.microsoft.com/office/drawing/2014/main" id="{FC799FFF-8100-804B-A9BB-6077A8C64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" y="1350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49" name="Text Box 48">
              <a:extLst>
                <a:ext uri="{FF2B5EF4-FFF2-40B4-BE49-F238E27FC236}">
                  <a16:creationId xmlns:a16="http://schemas.microsoft.com/office/drawing/2014/main" id="{F9875FBE-2EE8-914D-AEE3-EE4ADDF8E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5" y="1350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50" name="Text Box 49">
              <a:extLst>
                <a:ext uri="{FF2B5EF4-FFF2-40B4-BE49-F238E27FC236}">
                  <a16:creationId xmlns:a16="http://schemas.microsoft.com/office/drawing/2014/main" id="{DE8B2638-048D-6345-B73D-282FAD0903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" y="1350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51" name="Text Box 50">
              <a:extLst>
                <a:ext uri="{FF2B5EF4-FFF2-40B4-BE49-F238E27FC236}">
                  <a16:creationId xmlns:a16="http://schemas.microsoft.com/office/drawing/2014/main" id="{4150FF6C-3E22-954A-A20A-AE82B8E32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" y="1350"/>
              <a:ext cx="255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52" name="Text Box 51">
              <a:extLst>
                <a:ext uri="{FF2B5EF4-FFF2-40B4-BE49-F238E27FC236}">
                  <a16:creationId xmlns:a16="http://schemas.microsoft.com/office/drawing/2014/main" id="{CD2A6F32-97EE-A64F-BB20-51269F0D6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" y="1593"/>
              <a:ext cx="33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Prot3</a:t>
              </a:r>
            </a:p>
          </p:txBody>
        </p:sp>
        <p:sp>
          <p:nvSpPr>
            <p:cNvPr id="53" name="Text Box 52">
              <a:extLst>
                <a:ext uri="{FF2B5EF4-FFF2-40B4-BE49-F238E27FC236}">
                  <a16:creationId xmlns:a16="http://schemas.microsoft.com/office/drawing/2014/main" id="{232A1390-C02A-044E-A00C-ED87473FD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" y="1593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74DF76B9-A9B8-234B-980A-C0E243109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5" y="1593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55" name="Text Box 54">
              <a:extLst>
                <a:ext uri="{FF2B5EF4-FFF2-40B4-BE49-F238E27FC236}">
                  <a16:creationId xmlns:a16="http://schemas.microsoft.com/office/drawing/2014/main" id="{ED98889A-D484-D341-B1A0-EE6F4EA65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" y="1593"/>
              <a:ext cx="31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56" name="Text Box 55">
              <a:extLst>
                <a:ext uri="{FF2B5EF4-FFF2-40B4-BE49-F238E27FC236}">
                  <a16:creationId xmlns:a16="http://schemas.microsoft.com/office/drawing/2014/main" id="{10EDCD6A-0F3A-9643-BAAE-45E7D2953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" y="1593"/>
              <a:ext cx="255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57" name="Text Box 56">
              <a:extLst>
                <a:ext uri="{FF2B5EF4-FFF2-40B4-BE49-F238E27FC236}">
                  <a16:creationId xmlns:a16="http://schemas.microsoft.com/office/drawing/2014/main" id="{A6A1E8D3-51C1-C141-AB11-9BB9C4387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" y="1837"/>
              <a:ext cx="367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Prot4</a:t>
              </a:r>
            </a:p>
          </p:txBody>
        </p:sp>
        <p:sp>
          <p:nvSpPr>
            <p:cNvPr id="58" name="Text Box 57">
              <a:extLst>
                <a:ext uri="{FF2B5EF4-FFF2-40B4-BE49-F238E27FC236}">
                  <a16:creationId xmlns:a16="http://schemas.microsoft.com/office/drawing/2014/main" id="{35CB0918-396A-D041-9744-08259E6DE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1837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59" name="Text Box 58">
              <a:extLst>
                <a:ext uri="{FF2B5EF4-FFF2-40B4-BE49-F238E27FC236}">
                  <a16:creationId xmlns:a16="http://schemas.microsoft.com/office/drawing/2014/main" id="{95CAD226-4782-0648-8EA2-84423FCC9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5" y="1837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60" name="Text Box 59">
              <a:extLst>
                <a:ext uri="{FF2B5EF4-FFF2-40B4-BE49-F238E27FC236}">
                  <a16:creationId xmlns:a16="http://schemas.microsoft.com/office/drawing/2014/main" id="{10C56BD2-07D6-3E4A-A22E-572D54139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" y="1837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61" name="Text Box 60">
              <a:extLst>
                <a:ext uri="{FF2B5EF4-FFF2-40B4-BE49-F238E27FC236}">
                  <a16:creationId xmlns:a16="http://schemas.microsoft.com/office/drawing/2014/main" id="{B8744C13-5E4C-A94C-AB59-8208256C9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3" y="1837"/>
              <a:ext cx="255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62" name="Text Box 61">
              <a:extLst>
                <a:ext uri="{FF2B5EF4-FFF2-40B4-BE49-F238E27FC236}">
                  <a16:creationId xmlns:a16="http://schemas.microsoft.com/office/drawing/2014/main" id="{4F471DF9-B0E4-2947-9FE1-614CFE22A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" y="2080"/>
              <a:ext cx="45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Prot5</a:t>
              </a:r>
            </a:p>
          </p:txBody>
        </p:sp>
        <p:sp>
          <p:nvSpPr>
            <p:cNvPr id="63" name="Text Box 62">
              <a:extLst>
                <a:ext uri="{FF2B5EF4-FFF2-40B4-BE49-F238E27FC236}">
                  <a16:creationId xmlns:a16="http://schemas.microsoft.com/office/drawing/2014/main" id="{049AB611-C49C-C642-8B2B-DEF0B7943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2080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64" name="Text Box 63">
              <a:extLst>
                <a:ext uri="{FF2B5EF4-FFF2-40B4-BE49-F238E27FC236}">
                  <a16:creationId xmlns:a16="http://schemas.microsoft.com/office/drawing/2014/main" id="{E7A6F251-215F-2D48-B952-B11F53DD6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3" y="2080"/>
              <a:ext cx="256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No</a:t>
              </a:r>
            </a:p>
          </p:txBody>
        </p:sp>
        <p:sp>
          <p:nvSpPr>
            <p:cNvPr id="65" name="Text Box 64">
              <a:extLst>
                <a:ext uri="{FF2B5EF4-FFF2-40B4-BE49-F238E27FC236}">
                  <a16:creationId xmlns:a16="http://schemas.microsoft.com/office/drawing/2014/main" id="{5D06A6B2-69A3-AF4C-9FD3-BB3A62CCD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" y="2080"/>
              <a:ext cx="311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Yes</a:t>
              </a: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CCD45900-1448-0349-BF35-476CABB63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5" y="2080"/>
              <a:ext cx="31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6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6000" tIns="0" rIns="36000" bIns="0" anchor="ctr"/>
            <a:lstStyle/>
            <a:p>
              <a:pPr>
                <a:lnSpc>
                  <a:spcPct val="84000"/>
                </a:lnSpc>
              </a:pPr>
              <a:r>
                <a:rPr lang="en-GB" altLang="en-US" sz="1400" dirty="0">
                  <a:solidFill>
                    <a:srgbClr val="000000"/>
                  </a:solidFill>
                  <a:latin typeface="Helvetica" pitchFamily="2" charset="0"/>
                  <a:cs typeface="Arial" charset="0"/>
                </a:rPr>
                <a:t>  Yes</a:t>
              </a:r>
            </a:p>
          </p:txBody>
        </p:sp>
      </p:grpSp>
      <p:sp>
        <p:nvSpPr>
          <p:cNvPr id="67" name="Text Box 66">
            <a:extLst>
              <a:ext uri="{FF2B5EF4-FFF2-40B4-BE49-F238E27FC236}">
                <a16:creationId xmlns:a16="http://schemas.microsoft.com/office/drawing/2014/main" id="{6331AD71-5A31-624D-9B97-4E753BDEA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61" y="5752333"/>
            <a:ext cx="1937121" cy="31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2656" tIns="0" rIns="32656" bIns="0" anchor="ctr"/>
          <a:lstStyle/>
          <a:p>
            <a:r>
              <a:rPr lang="en-GB" altLang="en-US" sz="2000" dirty="0" err="1">
                <a:solidFill>
                  <a:srgbClr val="00B050"/>
                </a:solidFill>
                <a:latin typeface="Helvetica" pitchFamily="2" charset="0"/>
                <a:cs typeface="Arial" charset="0"/>
              </a:rPr>
              <a:t>Transketolase</a:t>
            </a:r>
            <a:endParaRPr lang="en-GB" altLang="en-US" sz="2000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68" name="Text Box 70">
            <a:extLst>
              <a:ext uri="{FF2B5EF4-FFF2-40B4-BE49-F238E27FC236}">
                <a16:creationId xmlns:a16="http://schemas.microsoft.com/office/drawing/2014/main" id="{D0C129F8-E86E-8246-B58C-4BE4D83DE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3463" y="5596077"/>
            <a:ext cx="66240" cy="31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GB" sz="2000">
              <a:latin typeface="Helvetica" pitchFamily="2" charset="0"/>
            </a:endParaRPr>
          </a:p>
        </p:txBody>
      </p:sp>
      <p:sp>
        <p:nvSpPr>
          <p:cNvPr id="69" name="Text Box 66">
            <a:extLst>
              <a:ext uri="{FF2B5EF4-FFF2-40B4-BE49-F238E27FC236}">
                <a16:creationId xmlns:a16="http://schemas.microsoft.com/office/drawing/2014/main" id="{557288B4-0125-C545-B454-613626B1E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064" y="5752333"/>
            <a:ext cx="2784475" cy="31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2656" tIns="0" rIns="32656" bIns="0" anchor="ctr"/>
          <a:lstStyle/>
          <a:p>
            <a:r>
              <a:rPr lang="en-GB" altLang="en-US" sz="2000" dirty="0">
                <a:solidFill>
                  <a:srgbClr val="FF0000"/>
                </a:solidFill>
                <a:latin typeface="Helvetica" pitchFamily="2" charset="0"/>
                <a:cs typeface="Arial" charset="0"/>
              </a:rPr>
              <a:t>Not </a:t>
            </a:r>
            <a:r>
              <a:rPr lang="en-GB" altLang="en-US" sz="2000" dirty="0" err="1">
                <a:solidFill>
                  <a:srgbClr val="FF0000"/>
                </a:solidFill>
                <a:latin typeface="Helvetica" pitchFamily="2" charset="0"/>
                <a:cs typeface="Arial" charset="0"/>
              </a:rPr>
              <a:t>Transketolase</a:t>
            </a:r>
            <a:endParaRPr lang="en-GB" altLang="en-US" sz="20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70" name="Text Box 66">
            <a:extLst>
              <a:ext uri="{FF2B5EF4-FFF2-40B4-BE49-F238E27FC236}">
                <a16:creationId xmlns:a16="http://schemas.microsoft.com/office/drawing/2014/main" id="{4FA9D772-864E-A145-902A-1B76BABC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722" y="4677253"/>
            <a:ext cx="2528488" cy="31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2656" tIns="0" rIns="32656" bIns="0" anchor="ctr"/>
          <a:lstStyle/>
          <a:p>
            <a:r>
              <a:rPr lang="en-GB" altLang="en-US" sz="2000" dirty="0">
                <a:solidFill>
                  <a:srgbClr val="FF0000"/>
                </a:solidFill>
                <a:latin typeface="Helvetica" pitchFamily="2" charset="0"/>
                <a:cs typeface="Arial" charset="0"/>
              </a:rPr>
              <a:t>Not </a:t>
            </a:r>
            <a:r>
              <a:rPr lang="en-GB" altLang="en-US" sz="2000" dirty="0" err="1">
                <a:solidFill>
                  <a:srgbClr val="FF0000"/>
                </a:solidFill>
                <a:latin typeface="Helvetica" pitchFamily="2" charset="0"/>
                <a:cs typeface="Arial" charset="0"/>
              </a:rPr>
              <a:t>Transketolase</a:t>
            </a:r>
            <a:endParaRPr lang="en-GB" altLang="en-US" sz="20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71" name="Text Box 17">
            <a:extLst>
              <a:ext uri="{FF2B5EF4-FFF2-40B4-BE49-F238E27FC236}">
                <a16:creationId xmlns:a16="http://schemas.microsoft.com/office/drawing/2014/main" id="{1CE43258-09DD-7646-8464-C56EFC4A5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9015" y="3909645"/>
            <a:ext cx="1003680" cy="21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0" rIns="36000" bIns="0" anchor="ctr"/>
          <a:lstStyle>
            <a:lvl1pPr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5pPr>
            <a:lvl6pPr marL="15367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6pPr>
            <a:lvl7pPr marL="19939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7pPr>
            <a:lvl8pPr marL="24511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8pPr>
            <a:lvl9pPr marL="29083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altLang="en-US" sz="1100" b="1" dirty="0">
                <a:solidFill>
                  <a:srgbClr val="0070C0"/>
                </a:solidFill>
                <a:latin typeface="Helvetica" pitchFamily="2" charset="0"/>
                <a:cs typeface="Arial" charset="0"/>
              </a:rPr>
              <a:t>IPR005478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?</a:t>
            </a:r>
          </a:p>
        </p:txBody>
      </p:sp>
      <p:sp>
        <p:nvSpPr>
          <p:cNvPr id="72" name="Text Box 27">
            <a:extLst>
              <a:ext uri="{FF2B5EF4-FFF2-40B4-BE49-F238E27FC236}">
                <a16:creationId xmlns:a16="http://schemas.microsoft.com/office/drawing/2014/main" id="{007E90F7-C618-C04D-BEAB-CEC809D9A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8903" y="4989765"/>
            <a:ext cx="1902240" cy="214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6000" tIns="0" rIns="36000" bIns="0" anchor="ctr"/>
          <a:lstStyle>
            <a:lvl1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5pPr>
            <a:lvl6pPr marL="15367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6pPr>
            <a:lvl7pPr marL="19939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7pPr>
            <a:lvl8pPr marL="24511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8pPr>
            <a:lvl9pPr marL="2908300" indent="-215900" defTabSz="449263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lnSpc>
                <a:spcPct val="93000"/>
              </a:lnSpc>
            </a:pPr>
            <a:r>
              <a:rPr lang="en-GB" altLang="en-US" sz="1100" b="1" dirty="0">
                <a:solidFill>
                  <a:srgbClr val="0070C0"/>
                </a:solidFill>
                <a:latin typeface="Helvetica" pitchFamily="2" charset="0"/>
                <a:cs typeface="Arial" charset="0"/>
              </a:rPr>
              <a:t>PF02780</a:t>
            </a:r>
            <a:r>
              <a:rPr lang="en-GB" altLang="en-US" sz="1400" dirty="0">
                <a:latin typeface="Helvetica" pitchFamily="2" charset="0"/>
                <a:cs typeface="Arial" charset="0"/>
              </a:rPr>
              <a:t>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1F7BE1-6996-5345-B8CF-D3D8C7B1E00A}"/>
              </a:ext>
            </a:extLst>
          </p:cNvPr>
          <p:cNvSpPr txBox="1"/>
          <p:nvPr/>
        </p:nvSpPr>
        <p:spPr>
          <a:xfrm>
            <a:off x="369069" y="1079777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SwissProt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03434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1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9808-44C2-7845-883B-922620D6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UniProt</a:t>
            </a:r>
            <a:r>
              <a:rPr lang="en-US" dirty="0"/>
              <a:t> rules: conditions &amp; annotations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694B775D-46D6-FF40-BAD9-9A0785E4DA30}"/>
              </a:ext>
            </a:extLst>
          </p:cNvPr>
          <p:cNvSpPr/>
          <p:nvPr/>
        </p:nvSpPr>
        <p:spPr bwMode="auto">
          <a:xfrm>
            <a:off x="541713" y="1386631"/>
            <a:ext cx="4695306" cy="4247803"/>
          </a:xfrm>
          <a:prstGeom prst="right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B562FA-5065-0842-819C-7C8B9B57A2D8}"/>
              </a:ext>
            </a:extLst>
          </p:cNvPr>
          <p:cNvSpPr/>
          <p:nvPr/>
        </p:nvSpPr>
        <p:spPr bwMode="auto">
          <a:xfrm>
            <a:off x="533400" y="1406729"/>
            <a:ext cx="3057698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0595B-49E9-DF41-AFDC-99DEB89D59DB}"/>
              </a:ext>
            </a:extLst>
          </p:cNvPr>
          <p:cNvSpPr txBox="1"/>
          <p:nvPr/>
        </p:nvSpPr>
        <p:spPr>
          <a:xfrm>
            <a:off x="1143692" y="1384398"/>
            <a:ext cx="183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Conditions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FE842-8A9F-7449-9194-998D736B750B}"/>
              </a:ext>
            </a:extLst>
          </p:cNvPr>
          <p:cNvSpPr/>
          <p:nvPr/>
        </p:nvSpPr>
        <p:spPr bwMode="auto">
          <a:xfrm>
            <a:off x="5245332" y="1375547"/>
            <a:ext cx="3384665" cy="42588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33782F-9A8A-C14F-A952-D6D48EFB04C6}"/>
              </a:ext>
            </a:extLst>
          </p:cNvPr>
          <p:cNvSpPr/>
          <p:nvPr/>
        </p:nvSpPr>
        <p:spPr bwMode="auto">
          <a:xfrm>
            <a:off x="5245332" y="1386631"/>
            <a:ext cx="3392978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0D2A8-0DF4-1C44-9ACC-9159475D170D}"/>
              </a:ext>
            </a:extLst>
          </p:cNvPr>
          <p:cNvSpPr txBox="1"/>
          <p:nvPr/>
        </p:nvSpPr>
        <p:spPr>
          <a:xfrm>
            <a:off x="6076603" y="1375547"/>
            <a:ext cx="183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0CF50-5538-F84B-A6C6-9DE9655A62B3}"/>
              </a:ext>
            </a:extLst>
          </p:cNvPr>
          <p:cNvSpPr txBox="1"/>
          <p:nvPr/>
        </p:nvSpPr>
        <p:spPr>
          <a:xfrm>
            <a:off x="714893" y="2106789"/>
            <a:ext cx="32585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InterPro</a:t>
            </a:r>
            <a:r>
              <a:rPr lang="en-US" sz="1600" dirty="0"/>
              <a:t> Signatures: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(Super)families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Domains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Repeat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Site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Organism: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Taxonomy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Scientific name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Gene location (organelle)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Sequence: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Length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Is fragmented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Patterns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F9881-11A7-BD47-9FE9-F9ABA84B2C93}"/>
              </a:ext>
            </a:extLst>
          </p:cNvPr>
          <p:cNvSpPr txBox="1"/>
          <p:nvPr/>
        </p:nvSpPr>
        <p:spPr>
          <a:xfrm>
            <a:off x="5436523" y="2106789"/>
            <a:ext cx="3117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/>
              <a:t>Protein name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Function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Gene Ontology terms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Catalytic activity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Pathway membership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Subcellular location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Sequence positional features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positions of post-translational modifications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active sites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131347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FEB_2017" id="{8AEC529B-5135-CB44-A119-029F6668DC33}" vid="{3F3B4A1F-6999-8446-8EBA-C768ED4D64BB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FEB_2017" id="{8AEC529B-5135-CB44-A119-029F6668DC33}" vid="{4F884329-8B8F-0B4A-BB74-7E3C4D9DEC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EMBL-EBI_slide_template_FEB_2017</Template>
  <TotalTime>28090</TotalTime>
  <Words>1132</Words>
  <Application>Microsoft Macintosh PowerPoint</Application>
  <PresentationFormat>On-screen Show (4:3)</PresentationFormat>
  <Paragraphs>241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Arial</vt:lpstr>
      <vt:lpstr>Calibri</vt:lpstr>
      <vt:lpstr>Helvetica</vt:lpstr>
      <vt:lpstr>HelveticaNeueLT Pro 35 Th</vt:lpstr>
      <vt:lpstr>HelveticaNeueLT Pro 45 Lt</vt:lpstr>
      <vt:lpstr>Times</vt:lpstr>
      <vt:lpstr>EMBL-EBI_slide_template_July_2015</vt:lpstr>
      <vt:lpstr>1_Leere Präsentation</vt:lpstr>
      <vt:lpstr>Exchanging protein function prediction rules with the community</vt:lpstr>
      <vt:lpstr>Predicting the function of protein sequences</vt:lpstr>
      <vt:lpstr>Project aims</vt:lpstr>
      <vt:lpstr>The UniProt functional annotation systems</vt:lpstr>
      <vt:lpstr>The UniRule System</vt:lpstr>
      <vt:lpstr>UniRule: more complex example</vt:lpstr>
      <vt:lpstr>The Statistical Automatic Annotation System</vt:lpstr>
      <vt:lpstr>SAAS Decision tree learning explained</vt:lpstr>
      <vt:lpstr>UniProt rules: conditions &amp; annotations</vt:lpstr>
      <vt:lpstr>UniRule Taxonomic Constraints</vt:lpstr>
      <vt:lpstr>SAAS Taxonomic Constraints</vt:lpstr>
      <vt:lpstr>Sharing UniProt rules with the community</vt:lpstr>
      <vt:lpstr>Sharing UniProt rules with the community</vt:lpstr>
      <vt:lpstr>The UniProt Rule Markup Language (URML)</vt:lpstr>
      <vt:lpstr>URML: The Fact Model</vt:lpstr>
      <vt:lpstr>URML: Condition Space</vt:lpstr>
      <vt:lpstr>URML: Action Space</vt:lpstr>
      <vt:lpstr>UniFIRE: The UniProt Functional annotation Inference Rule Engine</vt:lpstr>
      <vt:lpstr> </vt:lpstr>
      <vt:lpstr>What is a Rule Engine?</vt:lpstr>
      <vt:lpstr>Drools: A Business Rule Management System</vt:lpstr>
      <vt:lpstr>Drools execution explained</vt:lpstr>
      <vt:lpstr>Input / Output</vt:lpstr>
      <vt:lpstr>Summary</vt:lpstr>
      <vt:lpstr>Demo of the UniFIRE alpha-version</vt:lpstr>
      <vt:lpstr>Demo – Input Sequence</vt:lpstr>
      <vt:lpstr>Demo – Running InterProScan</vt:lpstr>
      <vt:lpstr>Demo – Applying UniRule rules with UniFIRE</vt:lpstr>
      <vt:lpstr>Demo – Let’s look at the triggered rule</vt:lpstr>
      <vt:lpstr>PowerPoint Presentation</vt:lpstr>
      <vt:lpstr>Questions – Breaking the ice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subject/>
  <dc:creator>Microsoft Office User</dc:creator>
  <cp:keywords/>
  <dc:description/>
  <cp:lastModifiedBy>Microsoft Office User</cp:lastModifiedBy>
  <cp:revision>140</cp:revision>
  <dcterms:created xsi:type="dcterms:W3CDTF">2017-10-06T09:29:32Z</dcterms:created>
  <dcterms:modified xsi:type="dcterms:W3CDTF">2018-04-24T13:28:27Z</dcterms:modified>
  <cp:category/>
</cp:coreProperties>
</file>